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256" r:id="rId3"/>
    <p:sldId id="415" r:id="rId4"/>
    <p:sldId id="418" r:id="rId5"/>
    <p:sldId id="403" r:id="rId6"/>
    <p:sldId id="404" r:id="rId7"/>
    <p:sldId id="405" r:id="rId8"/>
    <p:sldId id="41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 Cinefro" initials="E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AA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763" autoAdjust="0"/>
  </p:normalViewPr>
  <p:slideViewPr>
    <p:cSldViewPr snapToGrid="0">
      <p:cViewPr>
        <p:scale>
          <a:sx n="100" d="100"/>
          <a:sy n="100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90EB-A1BC-4E6E-B20C-922D675A6635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354EA-B4A6-4AFA-BAD9-698C4D88C757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69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820D8-F536-4E32-BC89-4DF5A34751A5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3C600-83EA-4D6D-8CED-480C6DC908F0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189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69" name="Picture 1065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705350"/>
            <a:ext cx="2444750" cy="1635125"/>
          </a:xfrm>
          <a:prstGeom prst="rect">
            <a:avLst/>
          </a:prstGeom>
          <a:noFill/>
        </p:spPr>
      </p:pic>
      <p:sp>
        <p:nvSpPr>
          <p:cNvPr id="2253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2044700" y="1533525"/>
            <a:ext cx="5880100" cy="1006475"/>
          </a:xfrm>
          <a:effectLst/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53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2044700" y="2692400"/>
            <a:ext cx="5880100" cy="81915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541" name="Line 1037"/>
          <p:cNvSpPr>
            <a:spLocks noChangeShapeType="1"/>
          </p:cNvSpPr>
          <p:nvPr/>
        </p:nvSpPr>
        <p:spPr bwMode="auto">
          <a:xfrm>
            <a:off x="0" y="2557463"/>
            <a:ext cx="8059738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Line 1038"/>
          <p:cNvSpPr>
            <a:spLocks noChangeShapeType="1"/>
          </p:cNvSpPr>
          <p:nvPr/>
        </p:nvSpPr>
        <p:spPr bwMode="auto">
          <a:xfrm>
            <a:off x="1952625" y="0"/>
            <a:ext cx="0" cy="343693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8" name="Rectangle 105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22559" name="Rectangle 105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1488" y="623888"/>
            <a:ext cx="2078037" cy="2593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4200" y="623888"/>
            <a:ext cx="6084888" cy="2593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703" y="4705948"/>
            <a:ext cx="2444750" cy="163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" y="2556867"/>
            <a:ext cx="8059965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953381" y="0"/>
            <a:ext cx="0" cy="343644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44095" y="1448101"/>
            <a:ext cx="5486703" cy="1168300"/>
          </a:xfrm>
          <a:effectLst/>
        </p:spPr>
        <p:txBody>
          <a:bodyPr/>
          <a:lstStyle>
            <a:lvl1pPr>
              <a:lnSpc>
                <a:spcPct val="75000"/>
              </a:lnSpc>
              <a:defRPr sz="38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7680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57703" y="2692304"/>
            <a:ext cx="5574392" cy="165050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Presenter and Title</a:t>
            </a:r>
          </a:p>
        </p:txBody>
      </p:sp>
      <p:sp>
        <p:nvSpPr>
          <p:cNvPr id="9" name="Rectangle 58"/>
          <p:cNvSpPr>
            <a:spLocks noChangeArrowheads="1"/>
          </p:cNvSpPr>
          <p:nvPr userDrawn="1"/>
        </p:nvSpPr>
        <p:spPr bwMode="auto">
          <a:xfrm>
            <a:off x="5860145" y="6536532"/>
            <a:ext cx="2394857" cy="2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78" tIns="43239" rIns="86478" bIns="43239">
            <a:spAutoFit/>
          </a:bodyPr>
          <a:lstStyle/>
          <a:p>
            <a:pPr algn="ctr" eaLnBrk="0" hangingPunct="0">
              <a:defRPr/>
            </a:pPr>
            <a:r>
              <a:rPr lang="en-US" sz="800" b="1" i="1" dirty="0">
                <a:solidFill>
                  <a:srgbClr val="000000"/>
                </a:solidFill>
                <a:cs typeface="Arial" pitchFamily="34" charset="0"/>
              </a:rPr>
              <a:t>COMPANY CONFIDENTIAL</a:t>
            </a:r>
            <a:endParaRPr lang="en-US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work power 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703" y="4705948"/>
            <a:ext cx="2444750" cy="163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" y="2556867"/>
            <a:ext cx="8059965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953381" y="0"/>
            <a:ext cx="0" cy="3436442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7680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44095" y="1448101"/>
            <a:ext cx="5486703" cy="1168300"/>
          </a:xfrm>
          <a:effectLst/>
        </p:spPr>
        <p:txBody>
          <a:bodyPr/>
          <a:lstStyle>
            <a:lvl1pPr>
              <a:lnSpc>
                <a:spcPct val="75000"/>
              </a:lnSpc>
              <a:defRPr sz="3800"/>
            </a:lvl1pPr>
          </a:lstStyle>
          <a:p>
            <a:r>
              <a:rPr lang="en-US"/>
              <a:t>Title</a:t>
            </a:r>
          </a:p>
        </p:txBody>
      </p:sp>
      <p:sp>
        <p:nvSpPr>
          <p:cNvPr id="7680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57703" y="2692304"/>
            <a:ext cx="5574392" cy="165050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Presenter and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690" y="4406801"/>
            <a:ext cx="7772703" cy="1361777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690" y="2906613"/>
            <a:ext cx="7772703" cy="1500188"/>
          </a:xfrm>
        </p:spPr>
        <p:txBody>
          <a:bodyPr anchor="b"/>
          <a:lstStyle>
            <a:lvl1pPr marL="0" indent="0">
              <a:buNone/>
              <a:defRPr sz="1900"/>
            </a:lvl1pPr>
            <a:lvl2pPr marL="432389" indent="0">
              <a:buNone/>
              <a:defRPr sz="1700"/>
            </a:lvl2pPr>
            <a:lvl3pPr marL="864777" indent="0">
              <a:buNone/>
              <a:defRPr sz="1500"/>
            </a:lvl3pPr>
            <a:lvl4pPr marL="1297165" indent="0">
              <a:buNone/>
              <a:defRPr sz="1300"/>
            </a:lvl4pPr>
            <a:lvl5pPr marL="1729554" indent="0">
              <a:buNone/>
              <a:defRPr sz="1300"/>
            </a:lvl5pPr>
            <a:lvl6pPr marL="2161941" indent="0">
              <a:buNone/>
              <a:defRPr sz="1300"/>
            </a:lvl6pPr>
            <a:lvl7pPr marL="2594330" indent="0">
              <a:buNone/>
              <a:defRPr sz="1300"/>
            </a:lvl7pPr>
            <a:lvl8pPr marL="3026718" indent="0">
              <a:buNone/>
              <a:defRPr sz="1300"/>
            </a:lvl8pPr>
            <a:lvl9pPr marL="345910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298" y="1206996"/>
            <a:ext cx="4080630" cy="454669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5074" y="1206996"/>
            <a:ext cx="4080631" cy="454669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97" y="275333"/>
            <a:ext cx="823081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6595" y="1534421"/>
            <a:ext cx="4041322" cy="639961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389" indent="0">
              <a:buNone/>
              <a:defRPr sz="1900" b="1"/>
            </a:lvl2pPr>
            <a:lvl3pPr marL="864777" indent="0">
              <a:buNone/>
              <a:defRPr sz="1700" b="1"/>
            </a:lvl3pPr>
            <a:lvl4pPr marL="1297165" indent="0">
              <a:buNone/>
              <a:defRPr sz="1500" b="1"/>
            </a:lvl4pPr>
            <a:lvl5pPr marL="1729554" indent="0">
              <a:buNone/>
              <a:defRPr sz="1500" b="1"/>
            </a:lvl5pPr>
            <a:lvl6pPr marL="2161941" indent="0">
              <a:buNone/>
              <a:defRPr sz="1500" b="1"/>
            </a:lvl6pPr>
            <a:lvl7pPr marL="2594330" indent="0">
              <a:buNone/>
              <a:defRPr sz="1500" b="1"/>
            </a:lvl7pPr>
            <a:lvl8pPr marL="3026718" indent="0">
              <a:buNone/>
              <a:defRPr sz="1500" b="1"/>
            </a:lvl8pPr>
            <a:lvl9pPr marL="34591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595" y="2174380"/>
            <a:ext cx="4041322" cy="395138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74" y="1534421"/>
            <a:ext cx="4042833" cy="639961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2389" indent="0">
              <a:buNone/>
              <a:defRPr sz="1900" b="1"/>
            </a:lvl2pPr>
            <a:lvl3pPr marL="864777" indent="0">
              <a:buNone/>
              <a:defRPr sz="1700" b="1"/>
            </a:lvl3pPr>
            <a:lvl4pPr marL="1297165" indent="0">
              <a:buNone/>
              <a:defRPr sz="1500" b="1"/>
            </a:lvl4pPr>
            <a:lvl5pPr marL="1729554" indent="0">
              <a:buNone/>
              <a:defRPr sz="1500" b="1"/>
            </a:lvl5pPr>
            <a:lvl6pPr marL="2161941" indent="0">
              <a:buNone/>
              <a:defRPr sz="1500" b="1"/>
            </a:lvl6pPr>
            <a:lvl7pPr marL="2594330" indent="0">
              <a:buNone/>
              <a:defRPr sz="1500" b="1"/>
            </a:lvl7pPr>
            <a:lvl8pPr marL="3026718" indent="0">
              <a:buNone/>
              <a:defRPr sz="1500" b="1"/>
            </a:lvl8pPr>
            <a:lvl9pPr marL="3459107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74" y="2174380"/>
            <a:ext cx="4042833" cy="3951386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98" y="272356"/>
            <a:ext cx="3008690" cy="1162347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55" y="272356"/>
            <a:ext cx="5111750" cy="585341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598" y="1434705"/>
            <a:ext cx="3008690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32389" indent="0">
              <a:buNone/>
              <a:defRPr sz="1100"/>
            </a:lvl2pPr>
            <a:lvl3pPr marL="864777" indent="0">
              <a:buNone/>
              <a:defRPr sz="900"/>
            </a:lvl3pPr>
            <a:lvl4pPr marL="1297165" indent="0">
              <a:buNone/>
              <a:defRPr sz="900"/>
            </a:lvl4pPr>
            <a:lvl5pPr marL="1729554" indent="0">
              <a:buNone/>
              <a:defRPr sz="900"/>
            </a:lvl5pPr>
            <a:lvl6pPr marL="2161941" indent="0">
              <a:buNone/>
              <a:defRPr sz="900"/>
            </a:lvl6pPr>
            <a:lvl7pPr marL="2594330" indent="0">
              <a:buNone/>
              <a:defRPr sz="900"/>
            </a:lvl7pPr>
            <a:lvl8pPr marL="3026718" indent="0">
              <a:buNone/>
              <a:defRPr sz="900"/>
            </a:lvl8pPr>
            <a:lvl9pPr marL="34591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608" y="4801195"/>
            <a:ext cx="5486702" cy="565547"/>
          </a:xfrm>
        </p:spPr>
        <p:txBody>
          <a:bodyPr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608" y="613172"/>
            <a:ext cx="5486702" cy="4115098"/>
          </a:xfrm>
        </p:spPr>
        <p:txBody>
          <a:bodyPr/>
          <a:lstStyle>
            <a:lvl1pPr marL="0" indent="0">
              <a:buNone/>
              <a:defRPr sz="3000"/>
            </a:lvl1pPr>
            <a:lvl2pPr marL="432389" indent="0">
              <a:buNone/>
              <a:defRPr sz="2600"/>
            </a:lvl2pPr>
            <a:lvl3pPr marL="864777" indent="0">
              <a:buNone/>
              <a:defRPr sz="2300"/>
            </a:lvl3pPr>
            <a:lvl4pPr marL="1297165" indent="0">
              <a:buNone/>
              <a:defRPr sz="1900"/>
            </a:lvl4pPr>
            <a:lvl5pPr marL="1729554" indent="0">
              <a:buNone/>
              <a:defRPr sz="1900"/>
            </a:lvl5pPr>
            <a:lvl6pPr marL="2161941" indent="0">
              <a:buNone/>
              <a:defRPr sz="1900"/>
            </a:lvl6pPr>
            <a:lvl7pPr marL="2594330" indent="0">
              <a:buNone/>
              <a:defRPr sz="1900"/>
            </a:lvl7pPr>
            <a:lvl8pPr marL="3026718" indent="0">
              <a:buNone/>
              <a:defRPr sz="1900"/>
            </a:lvl8pPr>
            <a:lvl9pPr marL="3459107" indent="0">
              <a:buNone/>
              <a:defRPr sz="19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608" y="5366744"/>
            <a:ext cx="5486702" cy="805161"/>
          </a:xfrm>
        </p:spPr>
        <p:txBody>
          <a:bodyPr/>
          <a:lstStyle>
            <a:lvl1pPr marL="0" indent="0">
              <a:buNone/>
              <a:defRPr sz="1300"/>
            </a:lvl1pPr>
            <a:lvl2pPr marL="432389" indent="0">
              <a:buNone/>
              <a:defRPr sz="1100"/>
            </a:lvl2pPr>
            <a:lvl3pPr marL="864777" indent="0">
              <a:buNone/>
              <a:defRPr sz="900"/>
            </a:lvl3pPr>
            <a:lvl4pPr marL="1297165" indent="0">
              <a:buNone/>
              <a:defRPr sz="900"/>
            </a:lvl4pPr>
            <a:lvl5pPr marL="1729554" indent="0">
              <a:buNone/>
              <a:defRPr sz="900"/>
            </a:lvl5pPr>
            <a:lvl6pPr marL="2161941" indent="0">
              <a:buNone/>
              <a:defRPr sz="900"/>
            </a:lvl6pPr>
            <a:lvl7pPr marL="2594330" indent="0">
              <a:buNone/>
              <a:defRPr sz="900"/>
            </a:lvl7pPr>
            <a:lvl8pPr marL="3026718" indent="0">
              <a:buNone/>
              <a:defRPr sz="900"/>
            </a:lvl8pPr>
            <a:lvl9pPr marL="345910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3812" y="406304"/>
            <a:ext cx="2081893" cy="53473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3598" y="406304"/>
            <a:ext cx="6105071" cy="53473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0"/>
            <a:ext cx="8559800" cy="1130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6500"/>
            <a:ext cx="4076700" cy="45466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2"/>
          </p:nvPr>
        </p:nvSpPr>
        <p:spPr>
          <a:xfrm>
            <a:off x="4825655" y="1206500"/>
            <a:ext cx="4076700" cy="45466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F245F"/>
                </a:solidFill>
              </a:defRPr>
            </a:lvl1pPr>
            <a:lvl2pPr marL="457077" indent="0">
              <a:buNone/>
              <a:defRPr sz="2000" b="1"/>
            </a:lvl2pPr>
            <a:lvl3pPr marL="914156" indent="0">
              <a:buNone/>
              <a:defRPr sz="1800" b="1"/>
            </a:lvl3pPr>
            <a:lvl4pPr marL="1371232" indent="0">
              <a:buNone/>
              <a:defRPr sz="1600" b="1"/>
            </a:lvl4pPr>
            <a:lvl5pPr marL="1828311" indent="0">
              <a:buNone/>
              <a:defRPr sz="1600" b="1"/>
            </a:lvl5pPr>
            <a:lvl6pPr marL="2285389" indent="0">
              <a:buNone/>
              <a:defRPr sz="1600" b="1"/>
            </a:lvl6pPr>
            <a:lvl7pPr marL="2742468" indent="0">
              <a:buNone/>
              <a:defRPr sz="1600" b="1"/>
            </a:lvl7pPr>
            <a:lvl8pPr marL="3199545" indent="0">
              <a:buNone/>
              <a:defRPr sz="1600" b="1"/>
            </a:lvl8pPr>
            <a:lvl9pPr marL="365662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F245F"/>
                </a:solidFill>
              </a:defRPr>
            </a:lvl1pPr>
            <a:lvl2pPr marL="457077" indent="0">
              <a:buNone/>
              <a:defRPr sz="2000" b="1"/>
            </a:lvl2pPr>
            <a:lvl3pPr marL="914156" indent="0">
              <a:buNone/>
              <a:defRPr sz="1800" b="1"/>
            </a:lvl3pPr>
            <a:lvl4pPr marL="1371232" indent="0">
              <a:buNone/>
              <a:defRPr sz="1600" b="1"/>
            </a:lvl4pPr>
            <a:lvl5pPr marL="1828311" indent="0">
              <a:buNone/>
              <a:defRPr sz="1600" b="1"/>
            </a:lvl5pPr>
            <a:lvl6pPr marL="2285389" indent="0">
              <a:buNone/>
              <a:defRPr sz="1600" b="1"/>
            </a:lvl6pPr>
            <a:lvl7pPr marL="2742468" indent="0">
              <a:buNone/>
              <a:defRPr sz="1600" b="1"/>
            </a:lvl7pPr>
            <a:lvl8pPr marL="3199545" indent="0">
              <a:buNone/>
              <a:defRPr sz="1600" b="1"/>
            </a:lvl8pPr>
            <a:lvl9pPr marL="365662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2"/>
          </p:nvPr>
        </p:nvSpPr>
        <p:spPr>
          <a:xfrm>
            <a:off x="457200" y="2133600"/>
            <a:ext cx="4076700" cy="38862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23148" y="2133600"/>
            <a:ext cx="4076700" cy="3886200"/>
          </a:xfrm>
        </p:spPr>
        <p:txBody>
          <a:bodyPr/>
          <a:lstStyle>
            <a:lvl1pPr marL="225364" indent="-225364">
              <a:defRPr sz="2000">
                <a:solidFill>
                  <a:srgbClr val="0F245F"/>
                </a:solidFill>
              </a:defRPr>
            </a:lvl1pPr>
            <a:lvl2pPr marL="463426" indent="-238062">
              <a:defRPr sz="1600">
                <a:solidFill>
                  <a:srgbClr val="0F245F"/>
                </a:solidFill>
              </a:defRPr>
            </a:lvl2pPr>
            <a:lvl3pPr marL="688790" indent="-225364">
              <a:defRPr sz="1400">
                <a:solidFill>
                  <a:srgbClr val="0F245F"/>
                </a:solidFill>
              </a:defRPr>
            </a:lvl3pPr>
            <a:lvl4pPr marL="914156" indent="-225364">
              <a:defRPr sz="1400">
                <a:solidFill>
                  <a:srgbClr val="0F245F"/>
                </a:solidFill>
              </a:defRPr>
            </a:lvl4pPr>
            <a:lvl5pPr marL="1139519" indent="-225364">
              <a:defRPr sz="1400">
                <a:solidFill>
                  <a:srgbClr val="0F245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725" y="1206500"/>
            <a:ext cx="4076700" cy="2011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825" y="1206500"/>
            <a:ext cx="4076700" cy="2011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Picture 43" descr="network power colo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88200" y="5638800"/>
            <a:ext cx="1779588" cy="11906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623888"/>
            <a:ext cx="8134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1206500"/>
            <a:ext cx="83058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 flipV="1">
            <a:off x="469900" y="0"/>
            <a:ext cx="0" cy="6057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0" y="1087438"/>
            <a:ext cx="87249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4" name="Rectangle 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CC4B526C-9925-4531-BFC8-E713D6823DC4}" type="datetimeFigureOut">
              <a:rPr lang="en-US" smtClean="0"/>
              <a:pPr/>
              <a:t>12/17/2014</a:t>
            </a:fld>
            <a:endParaRPr lang="en-US"/>
          </a:p>
        </p:txBody>
      </p:sp>
      <p:sp>
        <p:nvSpPr>
          <p:cNvPr id="1075" name="Rectangle 5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5532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9641A739-0546-4D0E-A5C7-2015A9D0E09A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282575" indent="-2825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85000"/>
        <a:buFont typeface="Wingdings" pitchFamily="2" charset="2"/>
        <a:buChar char="l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8892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–"/>
        <a:defRPr sz="2400">
          <a:solidFill>
            <a:srgbClr val="000000"/>
          </a:solidFill>
          <a:latin typeface="+mn-lt"/>
        </a:defRPr>
      </a:lvl2pPr>
      <a:lvl3pPr marL="969963" indent="-169863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•"/>
        <a:defRPr sz="2000">
          <a:solidFill>
            <a:srgbClr val="000000"/>
          </a:solidFill>
          <a:latin typeface="+mn-lt"/>
        </a:defRPr>
      </a:lvl3pPr>
      <a:lvl4pPr marL="1201738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20000"/>
        <a:buFont typeface="Arial" charset="0"/>
        <a:buChar char="-"/>
        <a:defRPr>
          <a:solidFill>
            <a:srgbClr val="000000"/>
          </a:solidFill>
          <a:latin typeface="+mn-lt"/>
        </a:defRPr>
      </a:lvl4pPr>
      <a:lvl5pPr marL="14335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5pPr>
      <a:lvl6pPr marL="18907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6pPr>
      <a:lvl7pPr marL="23479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7pPr>
      <a:lvl8pPr marL="28051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8pPr>
      <a:lvl9pPr marL="3262313" indent="-117475" algn="l" rtl="0" eaLnBrk="1" fontAlgn="base" hangingPunct="1">
        <a:lnSpc>
          <a:spcPct val="85000"/>
        </a:lnSpc>
        <a:spcBef>
          <a:spcPct val="20000"/>
        </a:spcBef>
        <a:spcAft>
          <a:spcPct val="20000"/>
        </a:spcAft>
        <a:buClr>
          <a:schemeClr val="bg2"/>
        </a:buClr>
        <a:buSzPct val="110000"/>
        <a:buFont typeface="Arial" charset="0"/>
        <a:buChar char="»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83597" y="406304"/>
            <a:ext cx="7595810" cy="72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300" y="1206996"/>
            <a:ext cx="8306405" cy="454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66981" name="Line 5"/>
          <p:cNvSpPr>
            <a:spLocks noChangeShapeType="1"/>
          </p:cNvSpPr>
          <p:nvPr/>
        </p:nvSpPr>
        <p:spPr bwMode="auto">
          <a:xfrm>
            <a:off x="2" y="1087934"/>
            <a:ext cx="8725203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lIns="86478" tIns="43239" rIns="86478" bIns="43239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b="1" dirty="0">
              <a:solidFill>
                <a:srgbClr val="0F245F"/>
              </a:solidFill>
            </a:endParaRPr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5660533" y="6655986"/>
            <a:ext cx="2394857" cy="2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6478" tIns="43239" rIns="86478" bIns="43239">
            <a:spAutoFit/>
          </a:bodyPr>
          <a:lstStyle/>
          <a:p>
            <a:pPr algn="ctr" eaLnBrk="0" hangingPunct="0">
              <a:defRPr/>
            </a:pPr>
            <a:r>
              <a:rPr lang="en-US" sz="800" b="1" i="1" dirty="0">
                <a:solidFill>
                  <a:srgbClr val="000000"/>
                </a:solidFill>
                <a:cs typeface="Arial" pitchFamily="34" charset="0"/>
              </a:rPr>
              <a:t>COMPANY CONFIDENTIAL</a:t>
            </a:r>
            <a:endParaRPr lang="en-US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 vert="horz" lIns="86493" tIns="43247" rIns="86493" bIns="432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B2129C-1E98-413B-85D9-2DF05FEB6145}" type="slidenum">
              <a:rPr lang="en-US" b="1" smtClean="0">
                <a:solidFill>
                  <a:srgbClr val="0F245F">
                    <a:tint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b="1">
              <a:solidFill>
                <a:srgbClr val="0F245F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7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defTabSz="914321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32389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864777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297165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729554" algn="l" defTabSz="914321" rtl="0" fontAlgn="base">
        <a:lnSpc>
          <a:spcPct val="85000"/>
        </a:lnSpc>
        <a:spcBef>
          <a:spcPct val="0"/>
        </a:spcBef>
        <a:spcAft>
          <a:spcPct val="0"/>
        </a:spcAft>
        <a:defRPr sz="30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36302" indent="-336302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SzPct val="60000"/>
        <a:buFont typeface="Wingdings" pitchFamily="2" charset="2"/>
        <a:buChar char="l"/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800220" indent="-349815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–"/>
        <a:defRPr sz="1800">
          <a:solidFill>
            <a:srgbClr val="000000"/>
          </a:solidFill>
          <a:latin typeface="+mn-lt"/>
        </a:defRPr>
      </a:lvl2pPr>
      <a:lvl3pPr marL="1142526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•"/>
        <a:defRPr sz="1800">
          <a:solidFill>
            <a:srgbClr val="000000"/>
          </a:solidFill>
          <a:latin typeface="+mn-lt"/>
        </a:defRPr>
      </a:lvl3pPr>
      <a:lvl4pPr marL="1726551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–"/>
        <a:defRPr sz="1600">
          <a:solidFill>
            <a:srgbClr val="000000"/>
          </a:solidFill>
          <a:latin typeface="+mn-lt"/>
        </a:defRPr>
      </a:lvl4pPr>
      <a:lvl5pPr marL="2068858" indent="-228206" algn="l" defTabSz="914321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5pPr>
      <a:lvl6pPr marL="2501247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6pPr>
      <a:lvl7pPr marL="2933634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7pPr>
      <a:lvl8pPr marL="3366024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8pPr>
      <a:lvl9pPr marL="3798412" indent="-228206" algn="l" defTabSz="914321" rtl="0" fontAlgn="base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 sz="16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389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777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7165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9554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1941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4330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6718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9107" algn="l" defTabSz="86477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700" y="1984655"/>
            <a:ext cx="6520566" cy="555345"/>
          </a:xfrm>
        </p:spPr>
        <p:txBody>
          <a:bodyPr/>
          <a:lstStyle/>
          <a:p>
            <a:r>
              <a:rPr lang="en-US" dirty="0" smtClean="0"/>
              <a:t>Rack Power Distribution</a:t>
            </a:r>
            <a:endParaRPr lang="en-US" sz="1200" baseline="900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044700" y="2692400"/>
            <a:ext cx="5880100" cy="2074414"/>
          </a:xfrm>
        </p:spPr>
        <p:txBody>
          <a:bodyPr/>
          <a:lstStyle/>
          <a:p>
            <a:r>
              <a:rPr lang="en-US" dirty="0" smtClean="0"/>
              <a:t>Internal Training</a:t>
            </a:r>
          </a:p>
          <a:p>
            <a:r>
              <a:rPr lang="en-US" dirty="0" smtClean="0"/>
              <a:t>October 08</a:t>
            </a:r>
            <a:r>
              <a:rPr lang="en-US" baseline="30000" dirty="0" smtClean="0"/>
              <a:t>th</a:t>
            </a:r>
            <a:r>
              <a:rPr lang="en-US" dirty="0" smtClean="0"/>
              <a:t> 2014</a:t>
            </a:r>
            <a:endParaRPr lang="en-US" dirty="0"/>
          </a:p>
          <a:p>
            <a:r>
              <a:rPr lang="en-US" dirty="0" smtClean="0">
                <a:solidFill>
                  <a:schemeClr val="tx1"/>
                </a:solidFill>
              </a:rPr>
              <a:t>Thomas Hofbauer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Product Manager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696569" y="3179796"/>
            <a:ext cx="611124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0650" y="5663025"/>
            <a:ext cx="1674495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406400"/>
            <a:ext cx="8178800" cy="7239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Competitive Product Comparison</a:t>
            </a:r>
            <a:endParaRPr lang="en-US" dirty="0"/>
          </a:p>
        </p:txBody>
      </p:sp>
      <p:graphicFrame>
        <p:nvGraphicFramePr>
          <p:cNvPr id="8" name="Table Placeholder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793828"/>
              </p:ext>
            </p:extLst>
          </p:nvPr>
        </p:nvGraphicFramePr>
        <p:xfrm>
          <a:off x="152400" y="1164945"/>
          <a:ext cx="8686799" cy="545422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65190"/>
                <a:gridCol w="1721708"/>
                <a:gridCol w="1721708"/>
                <a:gridCol w="1799967"/>
                <a:gridCol w="1878226"/>
              </a:tblGrid>
              <a:tr h="314654">
                <a:tc>
                  <a:txBody>
                    <a:bodyPr/>
                    <a:lstStyle/>
                    <a:p>
                      <a:pPr algn="ctr"/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/>
                        <a:t>MPH2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APC</a:t>
                      </a:r>
                      <a:r>
                        <a:rPr lang="en-US" sz="1200" b="1" baseline="0" dirty="0" smtClean="0"/>
                        <a:t> 8xxx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Raritan</a:t>
                      </a:r>
                      <a:r>
                        <a:rPr lang="en-US" sz="1200" b="1" baseline="0" dirty="0" smtClean="0"/>
                        <a:t> PX2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Servertech</a:t>
                      </a:r>
                      <a:endParaRPr lang="en-US" sz="1200" b="1" dirty="0"/>
                    </a:p>
                  </a:txBody>
                  <a:tcPr anchor="ctr"/>
                </a:tc>
              </a:tr>
              <a:tr h="881576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Product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Range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Outlet Metered;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endParaRPr lang="en-US" sz="900" b="1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Outlet Metered;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Outlet Metered;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254773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0U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Cross Section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35,5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39,5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242375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Temp.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Rating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60°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C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45°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C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60°C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40°C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444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Metering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Accuracy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+ / - 1%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/ - 3%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/ - 1%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/ - 2%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Idle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Power Draw (Switched)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 Watts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17.7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Watts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20.2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Watts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?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302309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Controller Card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Modular,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 Hot swappable</a:t>
                      </a:r>
                      <a:endParaRPr lang="en-US" sz="9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Modular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Embedded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Embedded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256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Locking Outlets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Standard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Standard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Optional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Optional</a:t>
                      </a: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</a:rPr>
                        <a:t>Overcurrent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 Protection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Resettable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Slim profile CB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Resettable Slim profile CB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Resettable CB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Resettable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Slim profile CB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359716"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Power Default (Switched)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Power Delivery</a:t>
                      </a:r>
                      <a:endParaRPr lang="en-US" sz="9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Dropped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Load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Dropped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Load</a:t>
                      </a:r>
                      <a:endParaRPr lang="en-US" sz="900" b="1" baseline="0" dirty="0">
                        <a:solidFill>
                          <a:srgbClr val="0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Dropped Load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Display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Options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On-board &amp; Local Display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Local fixed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Local fixed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fixed</a:t>
                      </a:r>
                    </a:p>
                  </a:txBody>
                  <a:tcPr anchor="ctr"/>
                </a:tc>
              </a:tr>
              <a:tr h="3146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Power Array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Up to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Up to 4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Up to 4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Up to 2</a:t>
                      </a: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Communication Options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CLI, SSH, Telnet, SNMP v1,2,3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CLI, SSH, Telnet, SNMP v1,2,3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CLI, SSH, Telnet, SNMP v1,2,3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CLI, SSH, Telnet, SNMP v1,2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09934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Authentication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Options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Radius, LDAP, Active Directory, Kerberos, TACACS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 TACACS+,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Radius, LDAP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Radius, </a:t>
                      </a:r>
                      <a:r>
                        <a:rPr lang="en-US" sz="700" b="1" baseline="0" dirty="0" smtClean="0">
                          <a:solidFill>
                            <a:srgbClr val="000000"/>
                          </a:solidFill>
                        </a:rPr>
                        <a:t>LDAP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, TACACS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077725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644013"/>
            <a:ext cx="8178800" cy="48628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Competitive Product Comparison </a:t>
            </a:r>
            <a:r>
              <a:rPr lang="en-US" dirty="0" err="1" smtClean="0"/>
              <a:t>Rittal</a:t>
            </a:r>
            <a:endParaRPr lang="en-US" dirty="0"/>
          </a:p>
        </p:txBody>
      </p:sp>
      <p:graphicFrame>
        <p:nvGraphicFramePr>
          <p:cNvPr id="8" name="Table Placeholder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8608173"/>
              </p:ext>
            </p:extLst>
          </p:nvPr>
        </p:nvGraphicFramePr>
        <p:xfrm>
          <a:off x="663025" y="1143000"/>
          <a:ext cx="5008606" cy="530842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65190"/>
                <a:gridCol w="1721708"/>
                <a:gridCol w="1721708"/>
              </a:tblGrid>
              <a:tr h="314654">
                <a:tc>
                  <a:txBody>
                    <a:bodyPr/>
                    <a:lstStyle/>
                    <a:p>
                      <a:pPr algn="ctr"/>
                      <a:endParaRPr lang="en-US" sz="9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dirty="0" smtClean="0"/>
                        <a:t>MPH2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/>
                        <a:t>Rittal</a:t>
                      </a:r>
                      <a:endParaRPr lang="en-US" sz="1200" b="1" dirty="0"/>
                    </a:p>
                  </a:txBody>
                  <a:tcPr anchor="ctr"/>
                </a:tc>
              </a:tr>
              <a:tr h="881576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Product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Range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Outlet Metered;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Outlet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Metered &amp; Switched;</a:t>
                      </a:r>
                    </a:p>
                    <a:p>
                      <a:pPr algn="ctr"/>
                      <a:endParaRPr lang="en-US" sz="900" b="1" baseline="0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 &amp; Outlet Switched;</a:t>
                      </a:r>
                    </a:p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Branch Metered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/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254773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0U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Cross Section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8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8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242375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Temp.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Rating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45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C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4441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Metering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Accuracy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+ / - 1%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/ - 2%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5204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Idle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Power Draw (Switched)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 Watts</a:t>
                      </a:r>
                      <a:endParaRPr lang="en-US" sz="9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?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302309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Controller Card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</a:rPr>
                        <a:t>Modular,</a:t>
                      </a:r>
                      <a:r>
                        <a:rPr lang="en-US" sz="900" b="1" baseline="0" dirty="0" smtClean="0">
                          <a:solidFill>
                            <a:srgbClr val="FF0000"/>
                          </a:solidFill>
                        </a:rPr>
                        <a:t> Hot swappable</a:t>
                      </a:r>
                      <a:endParaRPr lang="en-US" sz="9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Embedded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62562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Locking Outlets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Standard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Optional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78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err="1" smtClean="0">
                          <a:solidFill>
                            <a:srgbClr val="000000"/>
                          </a:solidFill>
                        </a:rPr>
                        <a:t>Overcurrent</a:t>
                      </a: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 Protection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Resettable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Slim profile CB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Resettable CB</a:t>
                      </a:r>
                    </a:p>
                  </a:txBody>
                  <a:tcPr anchor="ctr"/>
                </a:tc>
              </a:tr>
              <a:tr h="359716"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Power Default (Switched)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Power Delivery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Power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Delivery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Display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Options</a:t>
                      </a:r>
                      <a:endParaRPr lang="en-US" sz="9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On-board &amp; Local Display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Local fixed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46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Power Array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Up to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Up to 4</a:t>
                      </a:r>
                      <a:endParaRPr lang="en-US" sz="900" b="1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87800">
                <a:tc>
                  <a:txBody>
                    <a:bodyPr/>
                    <a:lstStyle/>
                    <a:p>
                      <a:pPr algn="ctr"/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Communication Options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CLI, SSH, Telnet, SNMP v1,2,3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Web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UI, SSH, Telnet, SNMP v1,2,3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</a:tr>
              <a:tr h="509934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Authentication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Options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Radius, LDAP, Active Directory, Kerberos, TACACS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rgbClr val="000000"/>
                          </a:solidFill>
                        </a:rPr>
                        <a:t>Local,</a:t>
                      </a:r>
                      <a:r>
                        <a:rPr lang="en-US" sz="900" b="1" baseline="0" dirty="0" smtClean="0">
                          <a:solidFill>
                            <a:srgbClr val="000000"/>
                          </a:solidFill>
                        </a:rPr>
                        <a:t> Radius, LDAP, Active Directory</a:t>
                      </a:r>
                      <a:endParaRPr lang="en-US" sz="9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38477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3402563"/>
              </p:ext>
            </p:extLst>
          </p:nvPr>
        </p:nvGraphicFramePr>
        <p:xfrm>
          <a:off x="609598" y="1206500"/>
          <a:ext cx="8013540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5213"/>
                <a:gridCol w="2081557"/>
                <a:gridCol w="2003385"/>
                <a:gridCol w="20033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Value Proposition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APC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High Availability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Adaptive Offering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High Temp. rating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60°C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45°C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Hot Swappable Communications</a:t>
                      </a:r>
                      <a:r>
                        <a:rPr lang="en-US" sz="1100" baseline="0" dirty="0" smtClean="0"/>
                        <a:t> Module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Bistable</a:t>
                      </a:r>
                      <a:r>
                        <a:rPr lang="en-US" sz="1100" baseline="0" dirty="0" smtClean="0"/>
                        <a:t> / Normally closed relays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Optimized Energy &amp; Capacity Management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Measurement</a:t>
                      </a:r>
                      <a:r>
                        <a:rPr lang="en-US" sz="1100" baseline="0" dirty="0" smtClean="0"/>
                        <a:t> Accuracy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+/- 1%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+/-3%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Idle Power consumption – Switched  Managed units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5W (MPH2)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&gt; 18W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Simplified</a:t>
                      </a:r>
                      <a:r>
                        <a:rPr lang="en-US" sz="1400" b="1" baseline="0" dirty="0" smtClean="0"/>
                        <a:t> Appliance &amp; Application Integration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Remote</a:t>
                      </a:r>
                      <a:r>
                        <a:rPr lang="en-US" sz="1100" baseline="0" dirty="0" smtClean="0"/>
                        <a:t> Authentication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LDAP,</a:t>
                      </a:r>
                      <a:r>
                        <a:rPr lang="en-US" sz="1400" b="1" baseline="0" dirty="0" smtClean="0"/>
                        <a:t> Active Directory, Radius, TACACS, Kerberos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Radius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Dedicated</a:t>
                      </a:r>
                      <a:r>
                        <a:rPr lang="en-US" sz="1100" baseline="0" dirty="0" smtClean="0"/>
                        <a:t> Centralized PDU Management software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Easy Physical &amp; Electrical Integration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Ship Preinstalled in racks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Outlet Metered</a:t>
                      </a:r>
                      <a:r>
                        <a:rPr lang="en-US" sz="1100" baseline="0" dirty="0" smtClean="0"/>
                        <a:t> Models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Limited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Hardwired Models</a:t>
                      </a:r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Positioning - APC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/>
          <a:lstStyle/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4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0659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8171136"/>
              </p:ext>
            </p:extLst>
          </p:nvPr>
        </p:nvGraphicFramePr>
        <p:xfrm>
          <a:off x="609598" y="1206500"/>
          <a:ext cx="8013540" cy="450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5213"/>
                <a:gridCol w="2081557"/>
                <a:gridCol w="2003385"/>
                <a:gridCol w="20033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Value Proposition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Feature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ENP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Servertech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5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High Availability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Adaptive Offering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ym typeface="Wingdings"/>
                        </a:rPr>
                        <a:t>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High Temp. rating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60°C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45°C (60°C on  a few selected models only)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 smtClean="0"/>
                        <a:t>Bistable</a:t>
                      </a:r>
                      <a:r>
                        <a:rPr lang="en-US" sz="1100" b="1" baseline="0" dirty="0" smtClean="0"/>
                        <a:t> / Normally closed relays – Switched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Modular Hot Swappable Communications</a:t>
                      </a:r>
                      <a:r>
                        <a:rPr lang="en-US" sz="1100" b="1" baseline="0" dirty="0" smtClean="0"/>
                        <a:t> Card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l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Locking Outlets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Only on selected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Optimized Energy &amp; Capacity Management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Measurement</a:t>
                      </a:r>
                      <a:r>
                        <a:rPr lang="en-US" sz="1100" b="1" baseline="0" dirty="0" smtClean="0"/>
                        <a:t> Accuracy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+/- 1%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+/-2%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Idle Power consumption – Switched  Managed units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5W (MPH2)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&gt; 18W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Simplified</a:t>
                      </a:r>
                      <a:r>
                        <a:rPr lang="en-US" sz="1200" b="1" baseline="0" dirty="0" smtClean="0"/>
                        <a:t> Appliance &amp; Application Integration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# of PDU’s within a Power Array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4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2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Easy Physical &amp; Electrical Integration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0U Managed</a:t>
                      </a:r>
                      <a:r>
                        <a:rPr lang="en-US" sz="1100" b="1" baseline="0" dirty="0" smtClean="0"/>
                        <a:t> Units – Cross sectional area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11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11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</a:rPr>
                        <a:t>39,5 cm</a:t>
                      </a:r>
                      <a:r>
                        <a:rPr lang="de-DE" sz="11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11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Flexible</a:t>
                      </a:r>
                      <a:r>
                        <a:rPr lang="en-US" sz="1100" b="1" baseline="0" dirty="0" smtClean="0"/>
                        <a:t> Input Power cord entry – Managed offerings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ym typeface="Wingdings"/>
                        </a:rPr>
                        <a:t>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Only</a:t>
                      </a:r>
                      <a:r>
                        <a:rPr lang="en-US" sz="1100" b="1" baseline="0" dirty="0" smtClean="0"/>
                        <a:t> on selected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Positioning - </a:t>
            </a:r>
            <a:r>
              <a:rPr lang="en-US" dirty="0" err="1" smtClean="0"/>
              <a:t>Servertech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/>
          <a:lstStyle/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5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58431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697826"/>
              </p:ext>
            </p:extLst>
          </p:nvPr>
        </p:nvGraphicFramePr>
        <p:xfrm>
          <a:off x="609598" y="1206500"/>
          <a:ext cx="8013540" cy="355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5213"/>
                <a:gridCol w="2081557"/>
                <a:gridCol w="2003385"/>
                <a:gridCol w="20033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Value Proposition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ENP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Raritan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High Availability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Adaptive Offering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ym typeface="Wingdings"/>
                        </a:rPr>
                        <a:t>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err="1" smtClean="0"/>
                        <a:t>Bistable</a:t>
                      </a:r>
                      <a:r>
                        <a:rPr lang="en-US" sz="1100" b="1" baseline="0" dirty="0" smtClean="0"/>
                        <a:t> / Normally closed relays – Switched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Modular Hot Swappable Communications</a:t>
                      </a:r>
                      <a:r>
                        <a:rPr lang="en-US" sz="1100" b="1" baseline="0" dirty="0" smtClean="0"/>
                        <a:t> Card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l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Locking Outlets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Only on selected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Optimized Energy &amp; Capacity Management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Idle Power consumption – Switched  Managed units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5W (MPH2)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&gt; 18W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Easy Physical &amp; Electrical Integration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0U Managed</a:t>
                      </a:r>
                      <a:r>
                        <a:rPr lang="en-US" sz="1100" b="1" baseline="0" dirty="0" smtClean="0"/>
                        <a:t> Units – Cross sectional area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rgbClr val="000000"/>
                          </a:solidFill>
                        </a:rPr>
                        <a:t>28,4 cm</a:t>
                      </a:r>
                      <a:r>
                        <a:rPr lang="de-DE" sz="11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11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olidFill>
                            <a:srgbClr val="000000"/>
                          </a:solidFill>
                        </a:rPr>
                        <a:t>35,5 cm</a:t>
                      </a:r>
                      <a:r>
                        <a:rPr lang="de-DE" sz="1100" b="1" baseline="30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de-DE" sz="11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Flexible</a:t>
                      </a:r>
                      <a:r>
                        <a:rPr lang="en-US" sz="1100" b="1" baseline="0" dirty="0" smtClean="0"/>
                        <a:t> Input Power cord entry – Managed offerings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ym typeface="Wingdings"/>
                        </a:rPr>
                        <a:t></a:t>
                      </a:r>
                      <a:endParaRPr lang="en-US" sz="1100" b="1" dirty="0" smtClean="0"/>
                    </a:p>
                    <a:p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Only</a:t>
                      </a:r>
                      <a:r>
                        <a:rPr lang="en-US" sz="1100" b="1" baseline="0" dirty="0" smtClean="0"/>
                        <a:t> on selected models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8873" y="417879"/>
            <a:ext cx="7595810" cy="723305"/>
          </a:xfrm>
        </p:spPr>
        <p:txBody>
          <a:bodyPr/>
          <a:lstStyle/>
          <a:p>
            <a:r>
              <a:rPr lang="en-US" dirty="0" smtClean="0"/>
              <a:t>Competitive Positioning - Raritan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/>
          <a:lstStyle/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6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8041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9601058"/>
              </p:ext>
            </p:extLst>
          </p:nvPr>
        </p:nvGraphicFramePr>
        <p:xfrm>
          <a:off x="609598" y="1206500"/>
          <a:ext cx="8091294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5213"/>
                <a:gridCol w="2159311"/>
                <a:gridCol w="2003385"/>
                <a:gridCol w="20033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Value Proposition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Feature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ENP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Rittal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5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High Availability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Redundant Communication Pat</a:t>
                      </a:r>
                      <a:endParaRPr lang="de-DE" sz="11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sym typeface="Wingdings"/>
                        </a:rPr>
                        <a:t></a:t>
                      </a:r>
                      <a:endParaRPr lang="en-US" sz="1100" b="1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optional</a:t>
                      </a:r>
                      <a:endParaRPr 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High Temp. rating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60°C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45°C 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Software Electronic Overcurrent Protection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Modular Hot Swappable Communications</a:t>
                      </a:r>
                      <a:r>
                        <a:rPr lang="en-US" sz="1100" b="1" baseline="0" dirty="0" smtClean="0"/>
                        <a:t> Card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l"/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Locking Outlets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optional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Optimized Energy &amp; Capacity Management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Measurement</a:t>
                      </a:r>
                      <a:r>
                        <a:rPr lang="en-US" sz="1100" b="1" baseline="0" dirty="0" smtClean="0"/>
                        <a:t> Accuracy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+/- 1%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+/-2%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Idle Power consumption – Switched  Managed units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5W 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?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Simplified</a:t>
                      </a:r>
                      <a:r>
                        <a:rPr lang="en-US" sz="1200" b="1" baseline="0" dirty="0" smtClean="0"/>
                        <a:t> Appliance &amp; Application Integration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Remote</a:t>
                      </a:r>
                      <a:r>
                        <a:rPr lang="en-US" sz="1100" b="1" baseline="0" dirty="0" smtClean="0"/>
                        <a:t> Authentication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LDAP,</a:t>
                      </a:r>
                      <a:r>
                        <a:rPr lang="en-US" sz="1100" b="1" baseline="0" dirty="0" smtClean="0"/>
                        <a:t> Active Directory, Radius, TACACS, Kerberos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Radius, LDAP, Active Directory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dirty="0" smtClean="0"/>
                        <a:t>Easy Physical &amp; Electrical Integration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Hardwired items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Flexible</a:t>
                      </a:r>
                      <a:r>
                        <a:rPr lang="en-US" sz="1100" b="1" baseline="0" dirty="0" smtClean="0"/>
                        <a:t> Input Power cord entry</a:t>
                      </a:r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ym typeface="Wingdings"/>
                        </a:rPr>
                        <a:t>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Positioning - </a:t>
            </a:r>
            <a:r>
              <a:rPr lang="en-US" dirty="0" err="1" smtClean="0"/>
              <a:t>Rittal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2595" y="6356450"/>
            <a:ext cx="2134810" cy="364628"/>
          </a:xfrm>
          <a:prstGeom prst="rect">
            <a:avLst/>
          </a:prstGeom>
        </p:spPr>
        <p:txBody>
          <a:bodyPr/>
          <a:lstStyle/>
          <a:p>
            <a:fld id="{F5B2129C-1E98-413B-85D9-2DF05FEB6145}" type="slidenum">
              <a:rPr lang="en-US" smtClean="0">
                <a:solidFill>
                  <a:srgbClr val="0F245F">
                    <a:tint val="75000"/>
                  </a:srgbClr>
                </a:solidFill>
              </a:rPr>
              <a:pPr/>
              <a:t>7</a:t>
            </a:fld>
            <a:endParaRPr lang="en-US">
              <a:solidFill>
                <a:srgbClr val="0F24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4346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P Template_wht">
  <a:themeElements>
    <a:clrScheme name="">
      <a:dk1>
        <a:srgbClr val="0F245F"/>
      </a:dk1>
      <a:lt1>
        <a:srgbClr val="FFFFFF"/>
      </a:lt1>
      <a:dk2>
        <a:srgbClr val="FFCC00"/>
      </a:dk2>
      <a:lt2>
        <a:srgbClr val="969696"/>
      </a:lt2>
      <a:accent1>
        <a:srgbClr val="009900"/>
      </a:accent1>
      <a:accent2>
        <a:srgbClr val="FF0000"/>
      </a:accent2>
      <a:accent3>
        <a:srgbClr val="FFFFFF"/>
      </a:accent3>
      <a:accent4>
        <a:srgbClr val="0B1D50"/>
      </a:accent4>
      <a:accent5>
        <a:srgbClr val="AACAAA"/>
      </a:accent5>
      <a:accent6>
        <a:srgbClr val="E70000"/>
      </a:accent6>
      <a:hlink>
        <a:srgbClr val="0099CC"/>
      </a:hlink>
      <a:folHlink>
        <a:srgbClr val="CC0066"/>
      </a:folHlink>
    </a:clrScheme>
    <a:fontScheme name="ENP Template_w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ENP Template_w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P Template_wh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P Template_wh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">
      <a:dk1>
        <a:srgbClr val="0F245F"/>
      </a:dk1>
      <a:lt1>
        <a:srgbClr val="FFFFFF"/>
      </a:lt1>
      <a:dk2>
        <a:srgbClr val="FFCC00"/>
      </a:dk2>
      <a:lt2>
        <a:srgbClr val="969696"/>
      </a:lt2>
      <a:accent1>
        <a:srgbClr val="009900"/>
      </a:accent1>
      <a:accent2>
        <a:srgbClr val="FF0000"/>
      </a:accent2>
      <a:accent3>
        <a:srgbClr val="FFFFFF"/>
      </a:accent3>
      <a:accent4>
        <a:srgbClr val="0B1D50"/>
      </a:accent4>
      <a:accent5>
        <a:srgbClr val="AACAAA"/>
      </a:accent5>
      <a:accent6>
        <a:srgbClr val="E70000"/>
      </a:accent6>
      <a:hlink>
        <a:srgbClr val="0099CC"/>
      </a:hlink>
      <a:folHlink>
        <a:srgbClr val="CC00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667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1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667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1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ENP Template_wht USE</Template>
  <TotalTime>0</TotalTime>
  <Words>834</Words>
  <Application>Microsoft Office PowerPoint</Application>
  <PresentationFormat>Bildschirmpräsentation (4:3)</PresentationFormat>
  <Paragraphs>273</Paragraphs>
  <Slides>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ENP Template_wht</vt:lpstr>
      <vt:lpstr>Default Design</vt:lpstr>
      <vt:lpstr>Rack Power Distribution</vt:lpstr>
      <vt:lpstr>Competitive Product Comparison</vt:lpstr>
      <vt:lpstr>Competitive Product Comparison Rittal</vt:lpstr>
      <vt:lpstr>Competitive Positioning - APC</vt:lpstr>
      <vt:lpstr>Competitive Positioning - Servertech</vt:lpstr>
      <vt:lpstr>Competitive Positioning - Raritan</vt:lpstr>
      <vt:lpstr>Competitive Positioning - Rittal</vt:lpstr>
    </vt:vector>
  </TitlesOfParts>
  <Company>Emerson Network Power - Liebert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draperd10319</dc:creator>
  <cp:lastModifiedBy>Hofbauer, Thomas [NETPWR/KNURR/DE]</cp:lastModifiedBy>
  <cp:revision>344</cp:revision>
  <dcterms:created xsi:type="dcterms:W3CDTF">2010-10-12T23:26:02Z</dcterms:created>
  <dcterms:modified xsi:type="dcterms:W3CDTF">2014-12-17T20:43:46Z</dcterms:modified>
</cp:coreProperties>
</file>