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3"/>
  </p:notesMasterIdLst>
  <p:handoutMasterIdLst>
    <p:handoutMasterId r:id="rId24"/>
  </p:handoutMasterIdLst>
  <p:sldIdLst>
    <p:sldId id="256" r:id="rId3"/>
    <p:sldId id="379" r:id="rId4"/>
    <p:sldId id="389" r:id="rId5"/>
    <p:sldId id="397" r:id="rId6"/>
    <p:sldId id="390" r:id="rId7"/>
    <p:sldId id="391" r:id="rId8"/>
    <p:sldId id="381" r:id="rId9"/>
    <p:sldId id="382" r:id="rId10"/>
    <p:sldId id="385" r:id="rId11"/>
    <p:sldId id="398" r:id="rId12"/>
    <p:sldId id="387" r:id="rId13"/>
    <p:sldId id="368" r:id="rId14"/>
    <p:sldId id="369" r:id="rId15"/>
    <p:sldId id="370" r:id="rId16"/>
    <p:sldId id="392" r:id="rId17"/>
    <p:sldId id="393" r:id="rId18"/>
    <p:sldId id="394" r:id="rId19"/>
    <p:sldId id="395" r:id="rId20"/>
    <p:sldId id="396" r:id="rId21"/>
    <p:sldId id="37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 Cinefro" initials="E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AA6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63" autoAdjust="0"/>
  </p:normalViewPr>
  <p:slideViewPr>
    <p:cSldViewPr snapToGrid="0">
      <p:cViewPr>
        <p:scale>
          <a:sx n="82" d="100"/>
          <a:sy n="82" d="100"/>
        </p:scale>
        <p:origin x="-1608" y="-22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E6A238-7396-4467-A22B-E991C72BD67D}"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US"/>
        </a:p>
      </dgm:t>
    </dgm:pt>
    <dgm:pt modelId="{A1FFAC13-9134-4D7B-91CE-BCEFFE4549E2}">
      <dgm:prSet phldrT="[Text]" custT="1"/>
      <dgm:spPr/>
      <dgm:t>
        <a:bodyPr/>
        <a:lstStyle/>
        <a:p>
          <a:pPr algn="ctr" rtl="0"/>
          <a:r>
            <a:rPr kumimoji="0" lang="en-US" sz="1600" b="0" i="0" u="none" strike="noStrike" cap="none" normalizeH="0" baseline="0" dirty="0" smtClean="0">
              <a:ln/>
              <a:effectLst/>
              <a:latin typeface="+mj-lt"/>
            </a:rPr>
            <a:t>Infrastructure Management</a:t>
          </a:r>
          <a:endParaRPr lang="en-US" sz="1600" dirty="0"/>
        </a:p>
      </dgm:t>
    </dgm:pt>
    <dgm:pt modelId="{7CED83C9-7854-49FE-841F-5F0110FB71DB}" type="parTrans" cxnId="{A836CF29-989A-4950-B130-168069C7C3A2}">
      <dgm:prSet/>
      <dgm:spPr/>
      <dgm:t>
        <a:bodyPr/>
        <a:lstStyle/>
        <a:p>
          <a:pPr algn="ctr"/>
          <a:endParaRPr lang="en-US" sz="1600"/>
        </a:p>
      </dgm:t>
    </dgm:pt>
    <dgm:pt modelId="{90F4572A-2881-4E29-BF8C-FA8D3BF4E0D0}" type="sibTrans" cxnId="{A836CF29-989A-4950-B130-168069C7C3A2}">
      <dgm:prSet/>
      <dgm:spPr/>
      <dgm:t>
        <a:bodyPr/>
        <a:lstStyle/>
        <a:p>
          <a:pPr algn="ctr"/>
          <a:endParaRPr lang="en-US" sz="1600"/>
        </a:p>
      </dgm:t>
    </dgm:pt>
    <dgm:pt modelId="{B513E786-706B-41D1-939F-F70A46BECE5C}">
      <dgm:prSet phldrT="[Text]" custT="1"/>
      <dgm:spPr/>
      <dgm:t>
        <a:bodyPr/>
        <a:lstStyle/>
        <a:p>
          <a:pPr algn="ctr" rtl="0"/>
          <a:r>
            <a:rPr kumimoji="0" lang="en-US" sz="1600" b="0" i="0" u="none" strike="noStrike" cap="none" normalizeH="0" baseline="0" dirty="0" smtClean="0">
              <a:ln/>
              <a:effectLst/>
            </a:rPr>
            <a:t>Heat Density</a:t>
          </a:r>
          <a:endParaRPr lang="en-US" sz="1600" dirty="0"/>
        </a:p>
      </dgm:t>
    </dgm:pt>
    <dgm:pt modelId="{BE2DD56B-6F4D-49C5-BF4B-819EAF4FEEEF}" type="parTrans" cxnId="{3FE045F8-1C8A-4664-8220-52EC70946E2F}">
      <dgm:prSet/>
      <dgm:spPr/>
      <dgm:t>
        <a:bodyPr/>
        <a:lstStyle/>
        <a:p>
          <a:pPr algn="ctr"/>
          <a:endParaRPr lang="en-US" sz="1600"/>
        </a:p>
      </dgm:t>
    </dgm:pt>
    <dgm:pt modelId="{8FB365FB-0870-42D9-8348-A82F337CB871}" type="sibTrans" cxnId="{3FE045F8-1C8A-4664-8220-52EC70946E2F}">
      <dgm:prSet/>
      <dgm:spPr/>
      <dgm:t>
        <a:bodyPr/>
        <a:lstStyle/>
        <a:p>
          <a:pPr algn="ctr"/>
          <a:endParaRPr lang="en-US" sz="1600"/>
        </a:p>
      </dgm:t>
    </dgm:pt>
    <dgm:pt modelId="{1839196B-CBBE-4E92-B162-127CC34ECD81}">
      <dgm:prSet phldrT="[Text]" custT="1"/>
      <dgm:spPr/>
      <dgm:t>
        <a:bodyPr/>
        <a:lstStyle/>
        <a:p>
          <a:pPr algn="ctr" rtl="0"/>
          <a:r>
            <a:rPr kumimoji="0" lang="en-US" sz="1600" b="0" i="0" u="none" strike="noStrike" cap="none" normalizeH="0" baseline="0" dirty="0" smtClean="0">
              <a:ln/>
              <a:effectLst/>
            </a:rPr>
            <a:t>Availability</a:t>
          </a:r>
          <a:endParaRPr lang="en-US" sz="1600" dirty="0"/>
        </a:p>
      </dgm:t>
    </dgm:pt>
    <dgm:pt modelId="{CAE6F7B1-8E33-4277-AA0C-B61E5E2A8516}" type="parTrans" cxnId="{62FB1B6E-0D08-4B47-891E-A6D8570D1B6E}">
      <dgm:prSet/>
      <dgm:spPr/>
      <dgm:t>
        <a:bodyPr/>
        <a:lstStyle/>
        <a:p>
          <a:pPr algn="ctr"/>
          <a:endParaRPr lang="en-US" sz="1600"/>
        </a:p>
      </dgm:t>
    </dgm:pt>
    <dgm:pt modelId="{23F2C9B1-E05D-4344-85B7-8576BF08BDDE}" type="sibTrans" cxnId="{62FB1B6E-0D08-4B47-891E-A6D8570D1B6E}">
      <dgm:prSet/>
      <dgm:spPr/>
      <dgm:t>
        <a:bodyPr/>
        <a:lstStyle/>
        <a:p>
          <a:pPr algn="ctr"/>
          <a:endParaRPr lang="en-US" sz="1600"/>
        </a:p>
      </dgm:t>
    </dgm:pt>
    <dgm:pt modelId="{1C465924-528C-48C2-B6E4-ABF8FD024426}">
      <dgm:prSet phldrT="[Text]" custT="1"/>
      <dgm:spPr/>
      <dgm:t>
        <a:bodyPr/>
        <a:lstStyle/>
        <a:p>
          <a:pPr algn="ctr" rtl="0"/>
          <a:r>
            <a:rPr lang="en-US" sz="1600" dirty="0" smtClean="0"/>
            <a:t>Energy Efficiency</a:t>
          </a:r>
          <a:endParaRPr lang="en-US" sz="1600" dirty="0"/>
        </a:p>
      </dgm:t>
    </dgm:pt>
    <dgm:pt modelId="{BB6789AB-6064-4437-A7FD-014C2FE844DE}" type="parTrans" cxnId="{36754617-2539-4AEE-BB0D-3410DA445214}">
      <dgm:prSet/>
      <dgm:spPr/>
      <dgm:t>
        <a:bodyPr/>
        <a:lstStyle/>
        <a:p>
          <a:pPr algn="ctr"/>
          <a:endParaRPr lang="en-US" sz="1600"/>
        </a:p>
      </dgm:t>
    </dgm:pt>
    <dgm:pt modelId="{9751B460-E077-4C7B-9BF5-4767EB9AC103}" type="sibTrans" cxnId="{36754617-2539-4AEE-BB0D-3410DA445214}">
      <dgm:prSet/>
      <dgm:spPr/>
      <dgm:t>
        <a:bodyPr/>
        <a:lstStyle/>
        <a:p>
          <a:pPr algn="ctr"/>
          <a:endParaRPr lang="en-US" sz="1600"/>
        </a:p>
      </dgm:t>
    </dgm:pt>
    <dgm:pt modelId="{42E23F78-16AF-4A4D-BFC5-1FCBD15047B5}">
      <dgm:prSet phldrT="[Text]" custT="1"/>
      <dgm:spPr/>
      <dgm:t>
        <a:bodyPr/>
        <a:lstStyle/>
        <a:p>
          <a:pPr algn="ctr" rtl="0"/>
          <a:r>
            <a:rPr lang="en-US" sz="1600" dirty="0" smtClean="0"/>
            <a:t>Power Density</a:t>
          </a:r>
          <a:endParaRPr lang="en-US" sz="1600" dirty="0"/>
        </a:p>
      </dgm:t>
    </dgm:pt>
    <dgm:pt modelId="{0DDE8009-5A4E-4707-9D64-34E243DF9D74}" type="parTrans" cxnId="{3C9B0883-C24A-47C5-9E04-DFA29E160F7D}">
      <dgm:prSet/>
      <dgm:spPr/>
      <dgm:t>
        <a:bodyPr/>
        <a:lstStyle/>
        <a:p>
          <a:pPr algn="ctr"/>
          <a:endParaRPr lang="en-US" sz="1600"/>
        </a:p>
      </dgm:t>
    </dgm:pt>
    <dgm:pt modelId="{28D3B7C7-55A1-490E-BA8F-246510C1C464}" type="sibTrans" cxnId="{3C9B0883-C24A-47C5-9E04-DFA29E160F7D}">
      <dgm:prSet/>
      <dgm:spPr/>
      <dgm:t>
        <a:bodyPr/>
        <a:lstStyle/>
        <a:p>
          <a:pPr algn="ctr"/>
          <a:endParaRPr lang="en-US" sz="1600"/>
        </a:p>
      </dgm:t>
    </dgm:pt>
    <dgm:pt modelId="{D0DC5B1B-3685-4A7A-9AA9-1E6B3894EEBC}" type="pres">
      <dgm:prSet presAssocID="{88E6A238-7396-4467-A22B-E991C72BD67D}" presName="linear" presStyleCnt="0">
        <dgm:presLayoutVars>
          <dgm:animLvl val="lvl"/>
          <dgm:resizeHandles val="exact"/>
        </dgm:presLayoutVars>
      </dgm:prSet>
      <dgm:spPr/>
      <dgm:t>
        <a:bodyPr/>
        <a:lstStyle/>
        <a:p>
          <a:endParaRPr lang="en-US"/>
        </a:p>
      </dgm:t>
    </dgm:pt>
    <dgm:pt modelId="{B23E1D74-CEE9-4E50-B8EB-9D9B88E7927E}" type="pres">
      <dgm:prSet presAssocID="{A1FFAC13-9134-4D7B-91CE-BCEFFE4549E2}" presName="parentText" presStyleLbl="node1" presStyleIdx="0" presStyleCnt="5">
        <dgm:presLayoutVars>
          <dgm:chMax val="0"/>
          <dgm:bulletEnabled val="1"/>
        </dgm:presLayoutVars>
      </dgm:prSet>
      <dgm:spPr/>
      <dgm:t>
        <a:bodyPr/>
        <a:lstStyle/>
        <a:p>
          <a:endParaRPr lang="en-US"/>
        </a:p>
      </dgm:t>
    </dgm:pt>
    <dgm:pt modelId="{64542FD5-0C93-4F79-9627-ACC5A6E5908C}" type="pres">
      <dgm:prSet presAssocID="{90F4572A-2881-4E29-BF8C-FA8D3BF4E0D0}" presName="spacer" presStyleCnt="0"/>
      <dgm:spPr/>
    </dgm:pt>
    <dgm:pt modelId="{7C7850E3-D50D-4ED7-B0EA-5DCA938E9D00}" type="pres">
      <dgm:prSet presAssocID="{B513E786-706B-41D1-939F-F70A46BECE5C}" presName="parentText" presStyleLbl="node1" presStyleIdx="1" presStyleCnt="5">
        <dgm:presLayoutVars>
          <dgm:chMax val="0"/>
          <dgm:bulletEnabled val="1"/>
        </dgm:presLayoutVars>
      </dgm:prSet>
      <dgm:spPr/>
      <dgm:t>
        <a:bodyPr/>
        <a:lstStyle/>
        <a:p>
          <a:endParaRPr lang="en-US"/>
        </a:p>
      </dgm:t>
    </dgm:pt>
    <dgm:pt modelId="{F78A081F-43DB-410F-8D85-5D55A1016BFC}" type="pres">
      <dgm:prSet presAssocID="{8FB365FB-0870-42D9-8348-A82F337CB871}" presName="spacer" presStyleCnt="0"/>
      <dgm:spPr/>
    </dgm:pt>
    <dgm:pt modelId="{E06B23FD-FFB6-4B6B-96F2-1EA6AE6B38A1}" type="pres">
      <dgm:prSet presAssocID="{1839196B-CBBE-4E92-B162-127CC34ECD81}" presName="parentText" presStyleLbl="node1" presStyleIdx="2" presStyleCnt="5">
        <dgm:presLayoutVars>
          <dgm:chMax val="0"/>
          <dgm:bulletEnabled val="1"/>
        </dgm:presLayoutVars>
      </dgm:prSet>
      <dgm:spPr/>
      <dgm:t>
        <a:bodyPr/>
        <a:lstStyle/>
        <a:p>
          <a:endParaRPr lang="en-US"/>
        </a:p>
      </dgm:t>
    </dgm:pt>
    <dgm:pt modelId="{94C69A8E-C814-4D99-9E2A-52F2FAE66499}" type="pres">
      <dgm:prSet presAssocID="{23F2C9B1-E05D-4344-85B7-8576BF08BDDE}" presName="spacer" presStyleCnt="0"/>
      <dgm:spPr/>
    </dgm:pt>
    <dgm:pt modelId="{8C02A1DE-5337-4447-97E8-210618C0D8F8}" type="pres">
      <dgm:prSet presAssocID="{1C465924-528C-48C2-B6E4-ABF8FD024426}" presName="parentText" presStyleLbl="node1" presStyleIdx="3" presStyleCnt="5">
        <dgm:presLayoutVars>
          <dgm:chMax val="0"/>
          <dgm:bulletEnabled val="1"/>
        </dgm:presLayoutVars>
      </dgm:prSet>
      <dgm:spPr/>
      <dgm:t>
        <a:bodyPr/>
        <a:lstStyle/>
        <a:p>
          <a:endParaRPr lang="en-US"/>
        </a:p>
      </dgm:t>
    </dgm:pt>
    <dgm:pt modelId="{AD13CE60-B96B-4078-927C-75321A341624}" type="pres">
      <dgm:prSet presAssocID="{9751B460-E077-4C7B-9BF5-4767EB9AC103}" presName="spacer" presStyleCnt="0"/>
      <dgm:spPr/>
    </dgm:pt>
    <dgm:pt modelId="{8A118B8E-54C3-435B-BE01-D36B506B37AF}" type="pres">
      <dgm:prSet presAssocID="{42E23F78-16AF-4A4D-BFC5-1FCBD15047B5}" presName="parentText" presStyleLbl="node1" presStyleIdx="4" presStyleCnt="5">
        <dgm:presLayoutVars>
          <dgm:chMax val="0"/>
          <dgm:bulletEnabled val="1"/>
        </dgm:presLayoutVars>
      </dgm:prSet>
      <dgm:spPr/>
      <dgm:t>
        <a:bodyPr/>
        <a:lstStyle/>
        <a:p>
          <a:endParaRPr lang="en-US"/>
        </a:p>
      </dgm:t>
    </dgm:pt>
  </dgm:ptLst>
  <dgm:cxnLst>
    <dgm:cxn modelId="{99F325C6-99B6-4565-B3F9-9C44B7F56E25}" type="presOf" srcId="{A1FFAC13-9134-4D7B-91CE-BCEFFE4549E2}" destId="{B23E1D74-CEE9-4E50-B8EB-9D9B88E7927E}" srcOrd="0" destOrd="0" presId="urn:microsoft.com/office/officeart/2005/8/layout/vList2"/>
    <dgm:cxn modelId="{05C5B380-D30F-49FA-9C7B-1DE873003FEF}" type="presOf" srcId="{1C465924-528C-48C2-B6E4-ABF8FD024426}" destId="{8C02A1DE-5337-4447-97E8-210618C0D8F8}" srcOrd="0" destOrd="0" presId="urn:microsoft.com/office/officeart/2005/8/layout/vList2"/>
    <dgm:cxn modelId="{A836CF29-989A-4950-B130-168069C7C3A2}" srcId="{88E6A238-7396-4467-A22B-E991C72BD67D}" destId="{A1FFAC13-9134-4D7B-91CE-BCEFFE4549E2}" srcOrd="0" destOrd="0" parTransId="{7CED83C9-7854-49FE-841F-5F0110FB71DB}" sibTransId="{90F4572A-2881-4E29-BF8C-FA8D3BF4E0D0}"/>
    <dgm:cxn modelId="{470F8DEC-174E-455C-9423-80A0867199BC}" type="presOf" srcId="{1839196B-CBBE-4E92-B162-127CC34ECD81}" destId="{E06B23FD-FFB6-4B6B-96F2-1EA6AE6B38A1}" srcOrd="0" destOrd="0" presId="urn:microsoft.com/office/officeart/2005/8/layout/vList2"/>
    <dgm:cxn modelId="{36754617-2539-4AEE-BB0D-3410DA445214}" srcId="{88E6A238-7396-4467-A22B-E991C72BD67D}" destId="{1C465924-528C-48C2-B6E4-ABF8FD024426}" srcOrd="3" destOrd="0" parTransId="{BB6789AB-6064-4437-A7FD-014C2FE844DE}" sibTransId="{9751B460-E077-4C7B-9BF5-4767EB9AC103}"/>
    <dgm:cxn modelId="{EF58C7A2-6F6D-49B2-A369-08A616B6D5AE}" type="presOf" srcId="{42E23F78-16AF-4A4D-BFC5-1FCBD15047B5}" destId="{8A118B8E-54C3-435B-BE01-D36B506B37AF}" srcOrd="0" destOrd="0" presId="urn:microsoft.com/office/officeart/2005/8/layout/vList2"/>
    <dgm:cxn modelId="{B5C23740-50CC-4D45-87F9-CBDB067F46E4}" type="presOf" srcId="{88E6A238-7396-4467-A22B-E991C72BD67D}" destId="{D0DC5B1B-3685-4A7A-9AA9-1E6B3894EEBC}" srcOrd="0" destOrd="0" presId="urn:microsoft.com/office/officeart/2005/8/layout/vList2"/>
    <dgm:cxn modelId="{62FB1B6E-0D08-4B47-891E-A6D8570D1B6E}" srcId="{88E6A238-7396-4467-A22B-E991C72BD67D}" destId="{1839196B-CBBE-4E92-B162-127CC34ECD81}" srcOrd="2" destOrd="0" parTransId="{CAE6F7B1-8E33-4277-AA0C-B61E5E2A8516}" sibTransId="{23F2C9B1-E05D-4344-85B7-8576BF08BDDE}"/>
    <dgm:cxn modelId="{3FE045F8-1C8A-4664-8220-52EC70946E2F}" srcId="{88E6A238-7396-4467-A22B-E991C72BD67D}" destId="{B513E786-706B-41D1-939F-F70A46BECE5C}" srcOrd="1" destOrd="0" parTransId="{BE2DD56B-6F4D-49C5-BF4B-819EAF4FEEEF}" sibTransId="{8FB365FB-0870-42D9-8348-A82F337CB871}"/>
    <dgm:cxn modelId="{24159234-57F3-473E-A9F8-EC417AC38FE0}" type="presOf" srcId="{B513E786-706B-41D1-939F-F70A46BECE5C}" destId="{7C7850E3-D50D-4ED7-B0EA-5DCA938E9D00}" srcOrd="0" destOrd="0" presId="urn:microsoft.com/office/officeart/2005/8/layout/vList2"/>
    <dgm:cxn modelId="{3C9B0883-C24A-47C5-9E04-DFA29E160F7D}" srcId="{88E6A238-7396-4467-A22B-E991C72BD67D}" destId="{42E23F78-16AF-4A4D-BFC5-1FCBD15047B5}" srcOrd="4" destOrd="0" parTransId="{0DDE8009-5A4E-4707-9D64-34E243DF9D74}" sibTransId="{28D3B7C7-55A1-490E-BA8F-246510C1C464}"/>
    <dgm:cxn modelId="{D1097107-DD11-4E0B-8B52-BEAEBB9566BE}" type="presParOf" srcId="{D0DC5B1B-3685-4A7A-9AA9-1E6B3894EEBC}" destId="{B23E1D74-CEE9-4E50-B8EB-9D9B88E7927E}" srcOrd="0" destOrd="0" presId="urn:microsoft.com/office/officeart/2005/8/layout/vList2"/>
    <dgm:cxn modelId="{68B612C9-E02A-4BFF-947E-E0F537C3D0C7}" type="presParOf" srcId="{D0DC5B1B-3685-4A7A-9AA9-1E6B3894EEBC}" destId="{64542FD5-0C93-4F79-9627-ACC5A6E5908C}" srcOrd="1" destOrd="0" presId="urn:microsoft.com/office/officeart/2005/8/layout/vList2"/>
    <dgm:cxn modelId="{3B3E6EBC-0FC9-4236-8EFD-74CB13B262AC}" type="presParOf" srcId="{D0DC5B1B-3685-4A7A-9AA9-1E6B3894EEBC}" destId="{7C7850E3-D50D-4ED7-B0EA-5DCA938E9D00}" srcOrd="2" destOrd="0" presId="urn:microsoft.com/office/officeart/2005/8/layout/vList2"/>
    <dgm:cxn modelId="{0636CD90-D734-41C0-838B-C9529EBC34AD}" type="presParOf" srcId="{D0DC5B1B-3685-4A7A-9AA9-1E6B3894EEBC}" destId="{F78A081F-43DB-410F-8D85-5D55A1016BFC}" srcOrd="3" destOrd="0" presId="urn:microsoft.com/office/officeart/2005/8/layout/vList2"/>
    <dgm:cxn modelId="{5DC80096-30AA-4202-92F8-C417B04E9477}" type="presParOf" srcId="{D0DC5B1B-3685-4A7A-9AA9-1E6B3894EEBC}" destId="{E06B23FD-FFB6-4B6B-96F2-1EA6AE6B38A1}" srcOrd="4" destOrd="0" presId="urn:microsoft.com/office/officeart/2005/8/layout/vList2"/>
    <dgm:cxn modelId="{CDD30BA4-6EE5-41A7-B07C-7C049041429D}" type="presParOf" srcId="{D0DC5B1B-3685-4A7A-9AA9-1E6B3894EEBC}" destId="{94C69A8E-C814-4D99-9E2A-52F2FAE66499}" srcOrd="5" destOrd="0" presId="urn:microsoft.com/office/officeart/2005/8/layout/vList2"/>
    <dgm:cxn modelId="{BA6F4905-7546-43C9-8193-8E8C5B06EC1D}" type="presParOf" srcId="{D0DC5B1B-3685-4A7A-9AA9-1E6B3894EEBC}" destId="{8C02A1DE-5337-4447-97E8-210618C0D8F8}" srcOrd="6" destOrd="0" presId="urn:microsoft.com/office/officeart/2005/8/layout/vList2"/>
    <dgm:cxn modelId="{FC5CB924-252D-4B15-ACAC-C1479C50F76F}" type="presParOf" srcId="{D0DC5B1B-3685-4A7A-9AA9-1E6B3894EEBC}" destId="{AD13CE60-B96B-4078-927C-75321A341624}" srcOrd="7" destOrd="0" presId="urn:microsoft.com/office/officeart/2005/8/layout/vList2"/>
    <dgm:cxn modelId="{3D3B85DD-515E-4EA6-BF36-B7D9CEF6373C}" type="presParOf" srcId="{D0DC5B1B-3685-4A7A-9AA9-1E6B3894EEBC}" destId="{8A118B8E-54C3-435B-BE01-D36B506B37AF}"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E2D9AC-B230-47F2-9F30-8E83B25B7D45}"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en-US"/>
        </a:p>
      </dgm:t>
    </dgm:pt>
    <dgm:pt modelId="{B1B46090-87CC-43CC-86A4-E02900E786F6}">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Easier Physical &amp; Electrical Integration </a:t>
          </a:r>
          <a:r>
            <a:rPr lang="en-US" sz="1800" i="0" dirty="0" smtClean="0">
              <a:latin typeface="+mn-lt"/>
            </a:rPr>
            <a:t> </a:t>
          </a:r>
          <a:endParaRPr lang="en-US" sz="1800" i="0" dirty="0"/>
        </a:p>
      </dgm:t>
    </dgm:pt>
    <dgm:pt modelId="{D059DBB0-3561-437A-9A1F-7AD0FB1BF7EB}" type="parTrans" cxnId="{3955FC08-76E1-4AD3-A2AD-35CE0CFFDE29}">
      <dgm:prSet/>
      <dgm:spPr/>
      <dgm:t>
        <a:bodyPr/>
        <a:lstStyle/>
        <a:p>
          <a:endParaRPr lang="en-US" sz="1200"/>
        </a:p>
      </dgm:t>
    </dgm:pt>
    <dgm:pt modelId="{E574FDDB-CAD0-4E44-8BB0-364C6AC679FD}" type="sibTrans" cxnId="{3955FC08-76E1-4AD3-A2AD-35CE0CFFDE29}">
      <dgm:prSet/>
      <dgm:spPr/>
      <dgm:t>
        <a:bodyPr/>
        <a:lstStyle/>
        <a:p>
          <a:endParaRPr lang="en-US" sz="1200"/>
        </a:p>
      </dgm:t>
    </dgm:pt>
    <dgm:pt modelId="{6A843401-29A5-49CE-A0AE-92F6A04FED74}">
      <dgm:prSet phldrT="[Text]" custT="1"/>
      <dgm:spPr>
        <a:effectLst>
          <a:outerShdw blurRad="50800" dist="38100" dir="2700000" algn="tl" rotWithShape="0">
            <a:prstClr val="black">
              <a:alpha val="40000"/>
            </a:prstClr>
          </a:outerShdw>
        </a:effectLst>
      </dgm:spPr>
      <dgm:t>
        <a:bodyPr/>
        <a:lstStyle/>
        <a:p>
          <a:pPr algn="l"/>
          <a:r>
            <a:rPr lang="en-US" sz="1400" dirty="0" err="1" smtClean="0"/>
            <a:t>Preinstallation</a:t>
          </a:r>
          <a:r>
            <a:rPr lang="en-US" sz="1400" dirty="0" smtClean="0"/>
            <a:t> in ENP Rack Solutions</a:t>
          </a:r>
          <a:endParaRPr lang="en-US" sz="1400" dirty="0">
            <a:solidFill>
              <a:srgbClr val="4B4B4B"/>
            </a:solidFill>
          </a:endParaRPr>
        </a:p>
      </dgm:t>
    </dgm:pt>
    <dgm:pt modelId="{62C43172-E41E-45F8-9D09-FD5D6E71C525}" type="parTrans" cxnId="{D965B6C3-6900-47DD-B4D5-21F78BD2C584}">
      <dgm:prSet/>
      <dgm:spPr/>
      <dgm:t>
        <a:bodyPr/>
        <a:lstStyle/>
        <a:p>
          <a:endParaRPr lang="en-US" sz="1200"/>
        </a:p>
      </dgm:t>
    </dgm:pt>
    <dgm:pt modelId="{DC6E958B-581C-4220-AF58-29E07D6B5E4F}" type="sibTrans" cxnId="{D965B6C3-6900-47DD-B4D5-21F78BD2C584}">
      <dgm:prSet/>
      <dgm:spPr/>
      <dgm:t>
        <a:bodyPr/>
        <a:lstStyle/>
        <a:p>
          <a:endParaRPr lang="en-US" sz="1200"/>
        </a:p>
      </dgm:t>
    </dgm:pt>
    <dgm:pt modelId="{0634DB94-CC3E-4AA0-969C-3EEC031C229C}">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Simplified Integration with Management Tools</a:t>
          </a:r>
          <a:endParaRPr lang="en-US" sz="1800" i="0" dirty="0"/>
        </a:p>
      </dgm:t>
    </dgm:pt>
    <dgm:pt modelId="{D833F908-C770-44FC-B7A2-A68FEAF4123F}" type="parTrans" cxnId="{135B8ADA-4D93-440A-87DB-5B3759266A24}">
      <dgm:prSet/>
      <dgm:spPr/>
      <dgm:t>
        <a:bodyPr/>
        <a:lstStyle/>
        <a:p>
          <a:endParaRPr lang="en-US" sz="1200"/>
        </a:p>
      </dgm:t>
    </dgm:pt>
    <dgm:pt modelId="{570F2220-FE45-45C3-BA99-96E7E0F0C345}" type="sibTrans" cxnId="{135B8ADA-4D93-440A-87DB-5B3759266A24}">
      <dgm:prSet/>
      <dgm:spPr/>
      <dgm:t>
        <a:bodyPr/>
        <a:lstStyle/>
        <a:p>
          <a:endParaRPr lang="en-US" sz="1200"/>
        </a:p>
      </dgm:t>
    </dgm:pt>
    <dgm:pt modelId="{1280A7C4-B961-4981-A492-3CCE8B4466E9}">
      <dgm:prSet phldrT="[Text]" custT="1"/>
      <dgm:spPr>
        <a:effectLst>
          <a:outerShdw blurRad="50800" dist="38100" dir="2700000" algn="tl" rotWithShape="0">
            <a:prstClr val="black">
              <a:alpha val="40000"/>
            </a:prstClr>
          </a:outerShdw>
        </a:effectLst>
      </dgm:spPr>
      <dgm:t>
        <a:bodyPr/>
        <a:lstStyle/>
        <a:p>
          <a:r>
            <a:rPr lang="en-US" sz="1400" dirty="0" smtClean="0"/>
            <a:t>Simple fit into most enterprise networks</a:t>
          </a:r>
          <a:endParaRPr lang="en-US" sz="1400" dirty="0">
            <a:solidFill>
              <a:srgbClr val="4B4B4B"/>
            </a:solidFill>
          </a:endParaRPr>
        </a:p>
      </dgm:t>
    </dgm:pt>
    <dgm:pt modelId="{A90CF327-32FD-4939-A277-E8A00CCBCCA9}" type="parTrans" cxnId="{190D80C8-4276-4F57-94E6-E37AA9BEDFB5}">
      <dgm:prSet/>
      <dgm:spPr/>
      <dgm:t>
        <a:bodyPr/>
        <a:lstStyle/>
        <a:p>
          <a:endParaRPr lang="en-US" sz="1200"/>
        </a:p>
      </dgm:t>
    </dgm:pt>
    <dgm:pt modelId="{35D48763-2AC0-45A2-8DEE-BAB30E7DAE50}" type="sibTrans" cxnId="{190D80C8-4276-4F57-94E6-E37AA9BEDFB5}">
      <dgm:prSet/>
      <dgm:spPr/>
      <dgm:t>
        <a:bodyPr/>
        <a:lstStyle/>
        <a:p>
          <a:endParaRPr lang="en-US" sz="1200"/>
        </a:p>
      </dgm:t>
    </dgm:pt>
    <dgm:pt modelId="{8C091EC6-0C87-4D8C-AA32-8B02B016179F}">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Optimized Energy &amp; Capacity Management</a:t>
          </a:r>
          <a:r>
            <a:rPr lang="en-US" sz="1800" i="0" dirty="0" smtClean="0">
              <a:latin typeface="+mn-lt"/>
              <a:cs typeface="+mn-cs"/>
            </a:rPr>
            <a:t> </a:t>
          </a:r>
          <a:endParaRPr lang="en-US" sz="1800" i="0" dirty="0"/>
        </a:p>
      </dgm:t>
    </dgm:pt>
    <dgm:pt modelId="{83E59CE1-10FE-4B14-AB40-3F16AFA2B8C0}" type="parTrans" cxnId="{48216F0A-A043-45F1-98A9-19D630CCB308}">
      <dgm:prSet/>
      <dgm:spPr/>
      <dgm:t>
        <a:bodyPr/>
        <a:lstStyle/>
        <a:p>
          <a:endParaRPr lang="en-US" sz="1200"/>
        </a:p>
      </dgm:t>
    </dgm:pt>
    <dgm:pt modelId="{F6AB6756-4980-462A-8669-E79473E351EC}" type="sibTrans" cxnId="{48216F0A-A043-45F1-98A9-19D630CCB308}">
      <dgm:prSet/>
      <dgm:spPr/>
      <dgm:t>
        <a:bodyPr/>
        <a:lstStyle/>
        <a:p>
          <a:endParaRPr lang="en-US" sz="1200"/>
        </a:p>
      </dgm:t>
    </dgm:pt>
    <dgm:pt modelId="{CD75F006-F104-4B90-B3D4-DBAFA786B620}">
      <dgm:prSet phldrT="[Text]" custT="1"/>
      <dgm:spPr>
        <a:effectLst>
          <a:outerShdw blurRad="50800" dist="38100" dir="2700000" algn="tl" rotWithShape="0">
            <a:prstClr val="black">
              <a:alpha val="40000"/>
            </a:prstClr>
          </a:outerShdw>
        </a:effectLst>
      </dgm:spPr>
      <dgm:t>
        <a:bodyPr/>
        <a:lstStyle/>
        <a:p>
          <a:r>
            <a:rPr lang="en-US" sz="1400" dirty="0" smtClean="0">
              <a:solidFill>
                <a:srgbClr val="4B4B4B"/>
              </a:solidFill>
            </a:rPr>
            <a:t>Highly accurate metering</a:t>
          </a:r>
          <a:endParaRPr lang="en-US" sz="1400" dirty="0">
            <a:solidFill>
              <a:srgbClr val="4B4B4B"/>
            </a:solidFill>
          </a:endParaRPr>
        </a:p>
      </dgm:t>
    </dgm:pt>
    <dgm:pt modelId="{F923802C-29B1-4EEE-9C4C-486561475CBD}" type="parTrans" cxnId="{EB23C9B3-C4F5-41C7-9731-16247D29EA27}">
      <dgm:prSet/>
      <dgm:spPr/>
      <dgm:t>
        <a:bodyPr/>
        <a:lstStyle/>
        <a:p>
          <a:endParaRPr lang="en-US" sz="1200"/>
        </a:p>
      </dgm:t>
    </dgm:pt>
    <dgm:pt modelId="{64D84403-1361-45EE-9A01-1960EAFB679B}" type="sibTrans" cxnId="{EB23C9B3-C4F5-41C7-9731-16247D29EA27}">
      <dgm:prSet/>
      <dgm:spPr/>
      <dgm:t>
        <a:bodyPr/>
        <a:lstStyle/>
        <a:p>
          <a:endParaRPr lang="en-US" sz="1200"/>
        </a:p>
      </dgm:t>
    </dgm:pt>
    <dgm:pt modelId="{5B8EF1AF-A710-45FB-8197-FFDE69CAA660}">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dirty="0" smtClean="0">
              <a:solidFill>
                <a:schemeClr val="bg1"/>
              </a:solidFill>
            </a:rPr>
            <a:t>High Availability Focus</a:t>
          </a:r>
          <a:endParaRPr lang="en-US" sz="1800" b="1" dirty="0">
            <a:solidFill>
              <a:schemeClr val="bg1"/>
            </a:solidFill>
          </a:endParaRPr>
        </a:p>
      </dgm:t>
    </dgm:pt>
    <dgm:pt modelId="{3C67C2D0-636E-4910-9A44-353E73759539}" type="parTrans" cxnId="{3BFBB1C2-59AC-4A24-984B-EE272843B8EF}">
      <dgm:prSet/>
      <dgm:spPr/>
      <dgm:t>
        <a:bodyPr/>
        <a:lstStyle/>
        <a:p>
          <a:endParaRPr lang="en-US" sz="1600"/>
        </a:p>
      </dgm:t>
    </dgm:pt>
    <dgm:pt modelId="{067F3BD7-83BB-408C-AAFB-1EC6242EFEC3}" type="sibTrans" cxnId="{3BFBB1C2-59AC-4A24-984B-EE272843B8EF}">
      <dgm:prSet/>
      <dgm:spPr/>
      <dgm:t>
        <a:bodyPr/>
        <a:lstStyle/>
        <a:p>
          <a:endParaRPr lang="en-US" sz="1600"/>
        </a:p>
      </dgm:t>
    </dgm:pt>
    <dgm:pt modelId="{F8400F6F-8EE2-4AA5-AC75-A962C74FFA87}">
      <dgm:prSet phldrT="[Text]" custT="1"/>
      <dgm:spPr>
        <a:effectLst>
          <a:outerShdw blurRad="50800" dist="38100" dir="2700000" algn="tl" rotWithShape="0">
            <a:prstClr val="black">
              <a:alpha val="40000"/>
            </a:prstClr>
          </a:outerShdw>
        </a:effectLst>
      </dgm:spPr>
      <dgm:t>
        <a:bodyPr/>
        <a:lstStyle/>
        <a:p>
          <a:r>
            <a:rPr lang="en-US" sz="1400" dirty="0" smtClean="0"/>
            <a:t>Adaptive Architecture</a:t>
          </a:r>
          <a:endParaRPr lang="en-US" sz="1400" dirty="0">
            <a:solidFill>
              <a:srgbClr val="4B4B4B"/>
            </a:solidFill>
          </a:endParaRPr>
        </a:p>
      </dgm:t>
    </dgm:pt>
    <dgm:pt modelId="{E3298824-F8C4-41F6-8B29-DF5680C7A36D}" type="parTrans" cxnId="{348EAC74-6E5B-4A89-A06C-E6018E6845E8}">
      <dgm:prSet/>
      <dgm:spPr/>
      <dgm:t>
        <a:bodyPr/>
        <a:lstStyle/>
        <a:p>
          <a:endParaRPr lang="en-US" sz="1600"/>
        </a:p>
      </dgm:t>
    </dgm:pt>
    <dgm:pt modelId="{3C431884-3882-4FFE-8DDB-1522A57A62CC}" type="sibTrans" cxnId="{348EAC74-6E5B-4A89-A06C-E6018E6845E8}">
      <dgm:prSet/>
      <dgm:spPr/>
      <dgm:t>
        <a:bodyPr/>
        <a:lstStyle/>
        <a:p>
          <a:endParaRPr lang="en-US" sz="1600"/>
        </a:p>
      </dgm:t>
    </dgm:pt>
    <dgm:pt modelId="{9F6D5F67-3FB5-43FB-8558-D37729841CDB}">
      <dgm:prSet custT="1"/>
      <dgm:spPr/>
      <dgm:t>
        <a:bodyPr/>
        <a:lstStyle/>
        <a:p>
          <a:r>
            <a:rPr lang="en-US" sz="1400" dirty="0" smtClean="0"/>
            <a:t>Designed for ensured distribution</a:t>
          </a:r>
        </a:p>
      </dgm:t>
    </dgm:pt>
    <dgm:pt modelId="{1534F184-065A-4F69-90E9-6204C51CEC12}" type="parTrans" cxnId="{E17BF5D6-75C6-4137-9EA3-7C127F35B339}">
      <dgm:prSet/>
      <dgm:spPr/>
      <dgm:t>
        <a:bodyPr/>
        <a:lstStyle/>
        <a:p>
          <a:endParaRPr lang="en-US"/>
        </a:p>
      </dgm:t>
    </dgm:pt>
    <dgm:pt modelId="{4E487A54-F241-4C75-A040-BE64E3E47684}" type="sibTrans" cxnId="{E17BF5D6-75C6-4137-9EA3-7C127F35B339}">
      <dgm:prSet/>
      <dgm:spPr/>
      <dgm:t>
        <a:bodyPr/>
        <a:lstStyle/>
        <a:p>
          <a:endParaRPr lang="en-US"/>
        </a:p>
      </dgm:t>
    </dgm:pt>
    <dgm:pt modelId="{BADAB159-32CB-4669-B9FF-8D9B751CC1C4}">
      <dgm:prSet custT="1"/>
      <dgm:spPr/>
      <dgm:t>
        <a:bodyPr/>
        <a:lstStyle/>
        <a:p>
          <a:r>
            <a:rPr lang="en-US" sz="1400" dirty="0" smtClean="0"/>
            <a:t>Lowest energy consumption</a:t>
          </a:r>
        </a:p>
      </dgm:t>
    </dgm:pt>
    <dgm:pt modelId="{9158B161-F452-4965-9AAE-97DF094A4BD9}" type="parTrans" cxnId="{87273F42-6D99-4EC5-A610-D1033E5B853B}">
      <dgm:prSet/>
      <dgm:spPr/>
      <dgm:t>
        <a:bodyPr/>
        <a:lstStyle/>
        <a:p>
          <a:endParaRPr lang="en-US"/>
        </a:p>
      </dgm:t>
    </dgm:pt>
    <dgm:pt modelId="{081C3105-71CB-47A6-95E0-79E3A32E846B}" type="sibTrans" cxnId="{87273F42-6D99-4EC5-A610-D1033E5B853B}">
      <dgm:prSet/>
      <dgm:spPr/>
      <dgm:t>
        <a:bodyPr/>
        <a:lstStyle/>
        <a:p>
          <a:endParaRPr lang="en-US"/>
        </a:p>
      </dgm:t>
    </dgm:pt>
    <dgm:pt modelId="{5ACD2FB6-5BB6-47A8-8DC5-74129D76A306}">
      <dgm:prSet custT="1"/>
      <dgm:spPr/>
      <dgm:t>
        <a:bodyPr/>
        <a:lstStyle/>
        <a:p>
          <a:r>
            <a:rPr lang="en-US" sz="1400" dirty="0" smtClean="0"/>
            <a:t>Centralized reports</a:t>
          </a:r>
        </a:p>
      </dgm:t>
    </dgm:pt>
    <dgm:pt modelId="{A29873D1-A68D-41CC-9056-1692312397B8}" type="parTrans" cxnId="{D4B2D532-3E4F-4A84-8A30-572D73E5722B}">
      <dgm:prSet/>
      <dgm:spPr/>
      <dgm:t>
        <a:bodyPr/>
        <a:lstStyle/>
        <a:p>
          <a:endParaRPr lang="en-US"/>
        </a:p>
      </dgm:t>
    </dgm:pt>
    <dgm:pt modelId="{6F9D58EA-8F8C-4D1F-B91C-DA2E743C58E1}" type="sibTrans" cxnId="{D4B2D532-3E4F-4A84-8A30-572D73E5722B}">
      <dgm:prSet/>
      <dgm:spPr/>
      <dgm:t>
        <a:bodyPr/>
        <a:lstStyle/>
        <a:p>
          <a:endParaRPr lang="en-US"/>
        </a:p>
      </dgm:t>
    </dgm:pt>
    <dgm:pt modelId="{B679CF60-5588-4865-84B0-B1146EBC5D7F}">
      <dgm:prSet custT="1"/>
      <dgm:spPr/>
      <dgm:t>
        <a:bodyPr/>
        <a:lstStyle/>
        <a:p>
          <a:r>
            <a:rPr lang="en-US" sz="1400" dirty="0" smtClean="0"/>
            <a:t>Out of band management</a:t>
          </a:r>
        </a:p>
      </dgm:t>
    </dgm:pt>
    <dgm:pt modelId="{647E3B92-4D15-42D2-BDBB-5799395ECD04}" type="parTrans" cxnId="{8B480019-FEA4-436F-9243-486C3B39BA72}">
      <dgm:prSet/>
      <dgm:spPr/>
      <dgm:t>
        <a:bodyPr/>
        <a:lstStyle/>
        <a:p>
          <a:endParaRPr lang="en-US"/>
        </a:p>
      </dgm:t>
    </dgm:pt>
    <dgm:pt modelId="{DE6C49AE-722B-4C4F-97FD-5B1CA6214D32}" type="sibTrans" cxnId="{8B480019-FEA4-436F-9243-486C3B39BA72}">
      <dgm:prSet/>
      <dgm:spPr/>
      <dgm:t>
        <a:bodyPr/>
        <a:lstStyle/>
        <a:p>
          <a:endParaRPr lang="en-US"/>
        </a:p>
      </dgm:t>
    </dgm:pt>
    <dgm:pt modelId="{616C6EA8-1313-4765-942F-3CFE97BDD72C}">
      <dgm:prSet custT="1"/>
      <dgm:spPr/>
      <dgm:t>
        <a:bodyPr/>
        <a:lstStyle/>
        <a:p>
          <a:r>
            <a:rPr lang="en-US" sz="1400" dirty="0" smtClean="0"/>
            <a:t>Special </a:t>
          </a:r>
          <a:r>
            <a:rPr lang="en-US" sz="1400" dirty="0" err="1" smtClean="0"/>
            <a:t>Knürr</a:t>
          </a:r>
          <a:r>
            <a:rPr lang="en-US" sz="1400" dirty="0" smtClean="0"/>
            <a:t> DCM Rack fastening w/o tools</a:t>
          </a:r>
        </a:p>
      </dgm:t>
    </dgm:pt>
    <dgm:pt modelId="{CAB77F5B-8990-4F6C-9BF0-5379DFAE294C}" type="parTrans" cxnId="{F02CA04F-73DF-454E-B6B2-71DCEFC0804C}">
      <dgm:prSet/>
      <dgm:spPr/>
      <dgm:t>
        <a:bodyPr/>
        <a:lstStyle/>
        <a:p>
          <a:endParaRPr lang="en-US"/>
        </a:p>
      </dgm:t>
    </dgm:pt>
    <dgm:pt modelId="{1F73AC1F-A5E2-4A94-9A91-B7D7FAF7844A}" type="sibTrans" cxnId="{F02CA04F-73DF-454E-B6B2-71DCEFC0804C}">
      <dgm:prSet/>
      <dgm:spPr/>
      <dgm:t>
        <a:bodyPr/>
        <a:lstStyle/>
        <a:p>
          <a:endParaRPr lang="en-US"/>
        </a:p>
      </dgm:t>
    </dgm:pt>
    <dgm:pt modelId="{1CAB7231-16A0-4182-BDB3-F9362608B79A}">
      <dgm:prSet custT="1"/>
      <dgm:spPr/>
      <dgm:t>
        <a:bodyPr/>
        <a:lstStyle/>
        <a:p>
          <a:r>
            <a:rPr lang="en-US" sz="1400" dirty="0" smtClean="0"/>
            <a:t>One stop shop for all configurations</a:t>
          </a:r>
          <a:endParaRPr lang="en-US" sz="1400" dirty="0"/>
        </a:p>
      </dgm:t>
    </dgm:pt>
    <dgm:pt modelId="{90A5F416-C687-4B00-B2C7-3702E2E72645}" type="parTrans" cxnId="{222F76F9-5827-4B89-AF47-6E462703A7B2}">
      <dgm:prSet/>
      <dgm:spPr/>
      <dgm:t>
        <a:bodyPr/>
        <a:lstStyle/>
        <a:p>
          <a:endParaRPr lang="en-US"/>
        </a:p>
      </dgm:t>
    </dgm:pt>
    <dgm:pt modelId="{0914CCC4-A505-40A3-BFA3-411464560310}" type="sibTrans" cxnId="{222F76F9-5827-4B89-AF47-6E462703A7B2}">
      <dgm:prSet/>
      <dgm:spPr/>
      <dgm:t>
        <a:bodyPr/>
        <a:lstStyle/>
        <a:p>
          <a:endParaRPr lang="en-US"/>
        </a:p>
      </dgm:t>
    </dgm:pt>
    <dgm:pt modelId="{900C2A11-6BE5-4FD4-AD07-69B21E1EE3E2}">
      <dgm:prSet phldrT="[Text]" custT="1"/>
      <dgm:spPr>
        <a:effectLst>
          <a:outerShdw blurRad="50800" dist="38100" dir="2700000" algn="tl" rotWithShape="0">
            <a:prstClr val="black">
              <a:alpha val="40000"/>
            </a:prstClr>
          </a:outerShdw>
        </a:effectLst>
      </dgm:spPr>
      <dgm:t>
        <a:bodyPr/>
        <a:lstStyle/>
        <a:p>
          <a:r>
            <a:rPr lang="en-US" sz="1400" dirty="0" smtClean="0">
              <a:solidFill>
                <a:srgbClr val="4B4B4B"/>
              </a:solidFill>
            </a:rPr>
            <a:t>Robust design and Proactive notifications</a:t>
          </a:r>
          <a:endParaRPr lang="en-US" sz="1400" dirty="0">
            <a:solidFill>
              <a:srgbClr val="4B4B4B"/>
            </a:solidFill>
          </a:endParaRPr>
        </a:p>
      </dgm:t>
    </dgm:pt>
    <dgm:pt modelId="{53FE9F12-DF42-4B46-AC69-D4CC891CF6E5}" type="parTrans" cxnId="{325FFA07-8022-422D-9713-C352C6424848}">
      <dgm:prSet/>
      <dgm:spPr/>
      <dgm:t>
        <a:bodyPr/>
        <a:lstStyle/>
        <a:p>
          <a:endParaRPr lang="en-US"/>
        </a:p>
      </dgm:t>
    </dgm:pt>
    <dgm:pt modelId="{0B68C12D-2B6F-41F8-BF4F-E4E16E870DA2}" type="sibTrans" cxnId="{325FFA07-8022-422D-9713-C352C6424848}">
      <dgm:prSet/>
      <dgm:spPr/>
      <dgm:t>
        <a:bodyPr/>
        <a:lstStyle/>
        <a:p>
          <a:endParaRPr lang="en-US"/>
        </a:p>
      </dgm:t>
    </dgm:pt>
    <dgm:pt modelId="{03271AC8-A01F-46E9-A724-F9AC3FF4EBCA}">
      <dgm:prSet custT="1"/>
      <dgm:spPr/>
      <dgm:t>
        <a:bodyPr/>
        <a:lstStyle/>
        <a:p>
          <a:r>
            <a:rPr lang="en-US" sz="1400" dirty="0" smtClean="0"/>
            <a:t>Part of IT Access and Control / DCIM solution</a:t>
          </a:r>
        </a:p>
      </dgm:t>
    </dgm:pt>
    <dgm:pt modelId="{9135F016-FF8E-41CC-B98D-2577ACD38273}" type="parTrans" cxnId="{5DD7231D-3843-4B17-974C-7891DA46B5D2}">
      <dgm:prSet/>
      <dgm:spPr/>
      <dgm:t>
        <a:bodyPr/>
        <a:lstStyle/>
        <a:p>
          <a:endParaRPr lang="en-US"/>
        </a:p>
      </dgm:t>
    </dgm:pt>
    <dgm:pt modelId="{BC451119-E443-4C32-B20C-492819144F5A}" type="sibTrans" cxnId="{5DD7231D-3843-4B17-974C-7891DA46B5D2}">
      <dgm:prSet/>
      <dgm:spPr/>
      <dgm:t>
        <a:bodyPr/>
        <a:lstStyle/>
        <a:p>
          <a:endParaRPr lang="en-US"/>
        </a:p>
      </dgm:t>
    </dgm:pt>
    <dgm:pt modelId="{9351F0A0-6C56-466A-ADD0-BC1B7C5830F1}" type="pres">
      <dgm:prSet presAssocID="{9CE2D9AC-B230-47F2-9F30-8E83B25B7D45}" presName="Name0" presStyleCnt="0">
        <dgm:presLayoutVars>
          <dgm:dir/>
          <dgm:animLvl val="lvl"/>
          <dgm:resizeHandles val="exact"/>
        </dgm:presLayoutVars>
      </dgm:prSet>
      <dgm:spPr/>
      <dgm:t>
        <a:bodyPr/>
        <a:lstStyle/>
        <a:p>
          <a:endParaRPr lang="en-US"/>
        </a:p>
      </dgm:t>
    </dgm:pt>
    <dgm:pt modelId="{E337A581-36A4-4C37-AE86-BBB6825A7DD0}" type="pres">
      <dgm:prSet presAssocID="{B1B46090-87CC-43CC-86A4-E02900E786F6}" presName="linNode" presStyleCnt="0"/>
      <dgm:spPr/>
    </dgm:pt>
    <dgm:pt modelId="{9612CA3F-13DA-47AC-A8D4-76F0DC4DDB16}" type="pres">
      <dgm:prSet presAssocID="{B1B46090-87CC-43CC-86A4-E02900E786F6}" presName="parentText" presStyleLbl="node1" presStyleIdx="0" presStyleCnt="4" custScaleX="128131" custLinFactY="115208" custLinFactNeighborX="-63" custLinFactNeighborY="200000">
        <dgm:presLayoutVars>
          <dgm:chMax val="1"/>
          <dgm:bulletEnabled val="1"/>
        </dgm:presLayoutVars>
      </dgm:prSet>
      <dgm:spPr/>
      <dgm:t>
        <a:bodyPr/>
        <a:lstStyle/>
        <a:p>
          <a:endParaRPr lang="en-US"/>
        </a:p>
      </dgm:t>
    </dgm:pt>
    <dgm:pt modelId="{F8A9E43E-3729-4AB7-AF10-30983A1339C0}" type="pres">
      <dgm:prSet presAssocID="{B1B46090-87CC-43CC-86A4-E02900E786F6}" presName="descendantText" presStyleLbl="alignAccFollowNode1" presStyleIdx="0" presStyleCnt="4" custScaleX="85672" custLinFactY="193012" custLinFactNeighborX="485" custLinFactNeighborY="200000">
        <dgm:presLayoutVars>
          <dgm:bulletEnabled val="1"/>
        </dgm:presLayoutVars>
      </dgm:prSet>
      <dgm:spPr/>
      <dgm:t>
        <a:bodyPr/>
        <a:lstStyle/>
        <a:p>
          <a:endParaRPr lang="en-US"/>
        </a:p>
      </dgm:t>
    </dgm:pt>
    <dgm:pt modelId="{A8444CA3-39F9-4AA5-BCA5-3B6EEA060707}" type="pres">
      <dgm:prSet presAssocID="{E574FDDB-CAD0-4E44-8BB0-364C6AC679FD}" presName="sp" presStyleCnt="0"/>
      <dgm:spPr/>
    </dgm:pt>
    <dgm:pt modelId="{103BA168-B674-4FE1-80E9-B6A92FFD35D2}" type="pres">
      <dgm:prSet presAssocID="{0634DB94-CC3E-4AA0-969C-3EEC031C229C}" presName="linNode" presStyleCnt="0"/>
      <dgm:spPr/>
    </dgm:pt>
    <dgm:pt modelId="{705DF5BF-CD4F-4B95-AD91-EEE73D27A945}" type="pres">
      <dgm:prSet presAssocID="{0634DB94-CC3E-4AA0-969C-3EEC031C229C}" presName="parentText" presStyleLbl="node1" presStyleIdx="1" presStyleCnt="4" custScaleX="146774" custLinFactY="7511" custLinFactNeighborX="-146" custLinFactNeighborY="100000">
        <dgm:presLayoutVars>
          <dgm:chMax val="1"/>
          <dgm:bulletEnabled val="1"/>
        </dgm:presLayoutVars>
      </dgm:prSet>
      <dgm:spPr/>
      <dgm:t>
        <a:bodyPr/>
        <a:lstStyle/>
        <a:p>
          <a:endParaRPr lang="en-US"/>
        </a:p>
      </dgm:t>
    </dgm:pt>
    <dgm:pt modelId="{EE1CEFAB-E202-4E1B-AEE5-B644B84CD938}" type="pres">
      <dgm:prSet presAssocID="{0634DB94-CC3E-4AA0-969C-3EEC031C229C}" presName="descendantText" presStyleLbl="alignAccFollowNode1" presStyleIdx="1" presStyleCnt="4" custScaleX="99215" custLinFactY="36626" custLinFactNeighborX="38" custLinFactNeighborY="100000">
        <dgm:presLayoutVars>
          <dgm:bulletEnabled val="1"/>
        </dgm:presLayoutVars>
      </dgm:prSet>
      <dgm:spPr/>
      <dgm:t>
        <a:bodyPr/>
        <a:lstStyle/>
        <a:p>
          <a:endParaRPr lang="en-US"/>
        </a:p>
      </dgm:t>
    </dgm:pt>
    <dgm:pt modelId="{33127958-1F11-4DA4-8055-0723BE8FA117}" type="pres">
      <dgm:prSet presAssocID="{570F2220-FE45-45C3-BA99-96E7E0F0C345}" presName="sp" presStyleCnt="0"/>
      <dgm:spPr/>
    </dgm:pt>
    <dgm:pt modelId="{D3F43002-B026-43CE-B95B-B5BC0BE64A66}" type="pres">
      <dgm:prSet presAssocID="{8C091EC6-0C87-4D8C-AA32-8B02B016179F}" presName="linNode" presStyleCnt="0"/>
      <dgm:spPr/>
    </dgm:pt>
    <dgm:pt modelId="{DF58F21E-4567-4700-A59B-5847AF672713}" type="pres">
      <dgm:prSet presAssocID="{8C091EC6-0C87-4D8C-AA32-8B02B016179F}" presName="parentText" presStyleLbl="node1" presStyleIdx="2" presStyleCnt="4" custScaleX="146033" custLinFactY="-2457" custLinFactNeighborX="50" custLinFactNeighborY="-100000">
        <dgm:presLayoutVars>
          <dgm:chMax val="1"/>
          <dgm:bulletEnabled val="1"/>
        </dgm:presLayoutVars>
      </dgm:prSet>
      <dgm:spPr/>
      <dgm:t>
        <a:bodyPr/>
        <a:lstStyle/>
        <a:p>
          <a:endParaRPr lang="en-US"/>
        </a:p>
      </dgm:t>
    </dgm:pt>
    <dgm:pt modelId="{99498ECB-96B4-40EE-B9BA-49C42CA37629}" type="pres">
      <dgm:prSet presAssocID="{8C091EC6-0C87-4D8C-AA32-8B02B016179F}" presName="descendantText" presStyleLbl="alignAccFollowNode1" presStyleIdx="2" presStyleCnt="4" custScaleX="98992" custLinFactY="-28071" custLinFactNeighborX="89" custLinFactNeighborY="-100000">
        <dgm:presLayoutVars>
          <dgm:bulletEnabled val="1"/>
        </dgm:presLayoutVars>
      </dgm:prSet>
      <dgm:spPr/>
      <dgm:t>
        <a:bodyPr/>
        <a:lstStyle/>
        <a:p>
          <a:endParaRPr lang="en-US"/>
        </a:p>
      </dgm:t>
    </dgm:pt>
    <dgm:pt modelId="{B8B70AD9-2A9D-472F-AC78-DAB567A86BFC}" type="pres">
      <dgm:prSet presAssocID="{F6AB6756-4980-462A-8669-E79473E351EC}" presName="sp" presStyleCnt="0"/>
      <dgm:spPr/>
    </dgm:pt>
    <dgm:pt modelId="{76B5A99D-634B-44F4-8BD8-75363BCF512F}" type="pres">
      <dgm:prSet presAssocID="{5B8EF1AF-A710-45FB-8197-FFDE69CAA660}" presName="linNode" presStyleCnt="0"/>
      <dgm:spPr/>
    </dgm:pt>
    <dgm:pt modelId="{3412A87E-F012-4D95-82A2-A45523DB8FA6}" type="pres">
      <dgm:prSet presAssocID="{5B8EF1AF-A710-45FB-8197-FFDE69CAA660}" presName="parentText" presStyleLbl="node1" presStyleIdx="3" presStyleCnt="4" custScaleX="146313" custScaleY="96791" custLinFactY="-111621" custLinFactNeighborX="367" custLinFactNeighborY="-200000">
        <dgm:presLayoutVars>
          <dgm:chMax val="1"/>
          <dgm:bulletEnabled val="1"/>
        </dgm:presLayoutVars>
      </dgm:prSet>
      <dgm:spPr/>
      <dgm:t>
        <a:bodyPr/>
        <a:lstStyle/>
        <a:p>
          <a:endParaRPr lang="en-US"/>
        </a:p>
      </dgm:t>
    </dgm:pt>
    <dgm:pt modelId="{7BB43628-B915-4360-AC02-A8B90A934CD2}" type="pres">
      <dgm:prSet presAssocID="{5B8EF1AF-A710-45FB-8197-FFDE69CAA660}" presName="descendantText" presStyleLbl="alignAccFollowNode1" presStyleIdx="3" presStyleCnt="4" custScaleX="98243" custLinFactY="-189527" custLinFactNeighborX="652" custLinFactNeighborY="-200000">
        <dgm:presLayoutVars>
          <dgm:bulletEnabled val="1"/>
        </dgm:presLayoutVars>
      </dgm:prSet>
      <dgm:spPr/>
      <dgm:t>
        <a:bodyPr/>
        <a:lstStyle/>
        <a:p>
          <a:endParaRPr lang="en-US"/>
        </a:p>
      </dgm:t>
    </dgm:pt>
  </dgm:ptLst>
  <dgm:cxnLst>
    <dgm:cxn modelId="{87273F42-6D99-4EC5-A610-D1033E5B853B}" srcId="{8C091EC6-0C87-4D8C-AA32-8B02B016179F}" destId="{BADAB159-32CB-4669-B9FF-8D9B751CC1C4}" srcOrd="1" destOrd="0" parTransId="{9158B161-F452-4965-9AAE-97DF094A4BD9}" sibTransId="{081C3105-71CB-47A6-95E0-79E3A32E846B}"/>
    <dgm:cxn modelId="{135B8ADA-4D93-440A-87DB-5B3759266A24}" srcId="{9CE2D9AC-B230-47F2-9F30-8E83B25B7D45}" destId="{0634DB94-CC3E-4AA0-969C-3EEC031C229C}" srcOrd="1" destOrd="0" parTransId="{D833F908-C770-44FC-B7A2-A68FEAF4123F}" sibTransId="{570F2220-FE45-45C3-BA99-96E7E0F0C345}"/>
    <dgm:cxn modelId="{A0904FF1-DEED-4A37-9C16-FE9F4CBC7166}" type="presOf" srcId="{CD75F006-F104-4B90-B3D4-DBAFA786B620}" destId="{99498ECB-96B4-40EE-B9BA-49C42CA37629}" srcOrd="0" destOrd="0" presId="urn:microsoft.com/office/officeart/2005/8/layout/vList5"/>
    <dgm:cxn modelId="{EEC84D28-8E93-4D97-ABB3-CA2311824089}" type="presOf" srcId="{03271AC8-A01F-46E9-A724-F9AC3FF4EBCA}" destId="{EE1CEFAB-E202-4E1B-AEE5-B644B84CD938}" srcOrd="0" destOrd="2" presId="urn:microsoft.com/office/officeart/2005/8/layout/vList5"/>
    <dgm:cxn modelId="{42ACF8C6-2991-40AB-A4D8-23D239B10515}" type="presOf" srcId="{1280A7C4-B961-4981-A492-3CCE8B4466E9}" destId="{EE1CEFAB-E202-4E1B-AEE5-B644B84CD938}" srcOrd="0" destOrd="0" presId="urn:microsoft.com/office/officeart/2005/8/layout/vList5"/>
    <dgm:cxn modelId="{893DD5C2-67DC-4DED-8D05-146061FB5545}" type="presOf" srcId="{B679CF60-5588-4865-84B0-B1146EBC5D7F}" destId="{EE1CEFAB-E202-4E1B-AEE5-B644B84CD938}" srcOrd="0" destOrd="1" presId="urn:microsoft.com/office/officeart/2005/8/layout/vList5"/>
    <dgm:cxn modelId="{32C5CD40-DAE2-47D8-9068-AE58D881EA00}" type="presOf" srcId="{900C2A11-6BE5-4FD4-AD07-69B21E1EE3E2}" destId="{7BB43628-B915-4360-AC02-A8B90A934CD2}" srcOrd="0" destOrd="1" presId="urn:microsoft.com/office/officeart/2005/8/layout/vList5"/>
    <dgm:cxn modelId="{E7DD96A8-5F77-4C32-812A-A1F501C974CE}" type="presOf" srcId="{5B8EF1AF-A710-45FB-8197-FFDE69CAA660}" destId="{3412A87E-F012-4D95-82A2-A45523DB8FA6}" srcOrd="0" destOrd="0" presId="urn:microsoft.com/office/officeart/2005/8/layout/vList5"/>
    <dgm:cxn modelId="{348EAC74-6E5B-4A89-A06C-E6018E6845E8}" srcId="{5B8EF1AF-A710-45FB-8197-FFDE69CAA660}" destId="{F8400F6F-8EE2-4AA5-AC75-A962C74FFA87}" srcOrd="0" destOrd="0" parTransId="{E3298824-F8C4-41F6-8B29-DF5680C7A36D}" sibTransId="{3C431884-3882-4FFE-8DDB-1522A57A62CC}"/>
    <dgm:cxn modelId="{190D80C8-4276-4F57-94E6-E37AA9BEDFB5}" srcId="{0634DB94-CC3E-4AA0-969C-3EEC031C229C}" destId="{1280A7C4-B961-4981-A492-3CCE8B4466E9}" srcOrd="0" destOrd="0" parTransId="{A90CF327-32FD-4939-A277-E8A00CCBCCA9}" sibTransId="{35D48763-2AC0-45A2-8DEE-BAB30E7DAE50}"/>
    <dgm:cxn modelId="{325FFA07-8022-422D-9713-C352C6424848}" srcId="{5B8EF1AF-A710-45FB-8197-FFDE69CAA660}" destId="{900C2A11-6BE5-4FD4-AD07-69B21E1EE3E2}" srcOrd="1" destOrd="0" parTransId="{53FE9F12-DF42-4B46-AC69-D4CC891CF6E5}" sibTransId="{0B68C12D-2B6F-41F8-BF4F-E4E16E870DA2}"/>
    <dgm:cxn modelId="{66D7F263-2055-4161-98FA-BB909A272657}" type="presOf" srcId="{9F6D5F67-3FB5-43FB-8558-D37729841CDB}" destId="{7BB43628-B915-4360-AC02-A8B90A934CD2}" srcOrd="0" destOrd="2" presId="urn:microsoft.com/office/officeart/2005/8/layout/vList5"/>
    <dgm:cxn modelId="{B75DB55F-4929-4E0B-AA0D-3CEAF3183B8C}" type="presOf" srcId="{6A843401-29A5-49CE-A0AE-92F6A04FED74}" destId="{F8A9E43E-3729-4AB7-AF10-30983A1339C0}" srcOrd="0" destOrd="0" presId="urn:microsoft.com/office/officeart/2005/8/layout/vList5"/>
    <dgm:cxn modelId="{E17BF5D6-75C6-4137-9EA3-7C127F35B339}" srcId="{5B8EF1AF-A710-45FB-8197-FFDE69CAA660}" destId="{9F6D5F67-3FB5-43FB-8558-D37729841CDB}" srcOrd="2" destOrd="0" parTransId="{1534F184-065A-4F69-90E9-6204C51CEC12}" sibTransId="{4E487A54-F241-4C75-A040-BE64E3E47684}"/>
    <dgm:cxn modelId="{D4B2D532-3E4F-4A84-8A30-572D73E5722B}" srcId="{8C091EC6-0C87-4D8C-AA32-8B02B016179F}" destId="{5ACD2FB6-5BB6-47A8-8DC5-74129D76A306}" srcOrd="2" destOrd="0" parTransId="{A29873D1-A68D-41CC-9056-1692312397B8}" sibTransId="{6F9D58EA-8F8C-4D1F-B91C-DA2E743C58E1}"/>
    <dgm:cxn modelId="{5D05E90A-113B-4C16-A475-0EFD63DC580F}" type="presOf" srcId="{B1B46090-87CC-43CC-86A4-E02900E786F6}" destId="{9612CA3F-13DA-47AC-A8D4-76F0DC4DDB16}" srcOrd="0" destOrd="0" presId="urn:microsoft.com/office/officeart/2005/8/layout/vList5"/>
    <dgm:cxn modelId="{D965B6C3-6900-47DD-B4D5-21F78BD2C584}" srcId="{B1B46090-87CC-43CC-86A4-E02900E786F6}" destId="{6A843401-29A5-49CE-A0AE-92F6A04FED74}" srcOrd="0" destOrd="0" parTransId="{62C43172-E41E-45F8-9D09-FD5D6E71C525}" sibTransId="{DC6E958B-581C-4220-AF58-29E07D6B5E4F}"/>
    <dgm:cxn modelId="{48216F0A-A043-45F1-98A9-19D630CCB308}" srcId="{9CE2D9AC-B230-47F2-9F30-8E83B25B7D45}" destId="{8C091EC6-0C87-4D8C-AA32-8B02B016179F}" srcOrd="2" destOrd="0" parTransId="{83E59CE1-10FE-4B14-AB40-3F16AFA2B8C0}" sibTransId="{F6AB6756-4980-462A-8669-E79473E351EC}"/>
    <dgm:cxn modelId="{5DD7231D-3843-4B17-974C-7891DA46B5D2}" srcId="{0634DB94-CC3E-4AA0-969C-3EEC031C229C}" destId="{03271AC8-A01F-46E9-A724-F9AC3FF4EBCA}" srcOrd="2" destOrd="0" parTransId="{9135F016-FF8E-41CC-B98D-2577ACD38273}" sibTransId="{BC451119-E443-4C32-B20C-492819144F5A}"/>
    <dgm:cxn modelId="{3B4BA2E4-13C9-4CF9-A7DC-BB70CF9E4A85}" type="presOf" srcId="{616C6EA8-1313-4765-942F-3CFE97BDD72C}" destId="{F8A9E43E-3729-4AB7-AF10-30983A1339C0}" srcOrd="0" destOrd="1" presId="urn:microsoft.com/office/officeart/2005/8/layout/vList5"/>
    <dgm:cxn modelId="{73CD8EDC-FC87-4947-9788-8C649C0AFFCB}" type="presOf" srcId="{8C091EC6-0C87-4D8C-AA32-8B02B016179F}" destId="{DF58F21E-4567-4700-A59B-5847AF672713}" srcOrd="0" destOrd="0" presId="urn:microsoft.com/office/officeart/2005/8/layout/vList5"/>
    <dgm:cxn modelId="{EB23C9B3-C4F5-41C7-9731-16247D29EA27}" srcId="{8C091EC6-0C87-4D8C-AA32-8B02B016179F}" destId="{CD75F006-F104-4B90-B3D4-DBAFA786B620}" srcOrd="0" destOrd="0" parTransId="{F923802C-29B1-4EEE-9C4C-486561475CBD}" sibTransId="{64D84403-1361-45EE-9A01-1960EAFB679B}"/>
    <dgm:cxn modelId="{B9AFD5E3-E35A-47B2-B1E2-F23FDC5B7643}" type="presOf" srcId="{5ACD2FB6-5BB6-47A8-8DC5-74129D76A306}" destId="{99498ECB-96B4-40EE-B9BA-49C42CA37629}" srcOrd="0" destOrd="2" presId="urn:microsoft.com/office/officeart/2005/8/layout/vList5"/>
    <dgm:cxn modelId="{222F76F9-5827-4B89-AF47-6E462703A7B2}" srcId="{B1B46090-87CC-43CC-86A4-E02900E786F6}" destId="{1CAB7231-16A0-4182-BDB3-F9362608B79A}" srcOrd="2" destOrd="0" parTransId="{90A5F416-C687-4B00-B2C7-3702E2E72645}" sibTransId="{0914CCC4-A505-40A3-BFA3-411464560310}"/>
    <dgm:cxn modelId="{3BFBB1C2-59AC-4A24-984B-EE272843B8EF}" srcId="{9CE2D9AC-B230-47F2-9F30-8E83B25B7D45}" destId="{5B8EF1AF-A710-45FB-8197-FFDE69CAA660}" srcOrd="3" destOrd="0" parTransId="{3C67C2D0-636E-4910-9A44-353E73759539}" sibTransId="{067F3BD7-83BB-408C-AAFB-1EC6242EFEC3}"/>
    <dgm:cxn modelId="{70C05D84-C7D0-4FD1-A7ED-C2C2AA45BD59}" type="presOf" srcId="{BADAB159-32CB-4669-B9FF-8D9B751CC1C4}" destId="{99498ECB-96B4-40EE-B9BA-49C42CA37629}" srcOrd="0" destOrd="1" presId="urn:microsoft.com/office/officeart/2005/8/layout/vList5"/>
    <dgm:cxn modelId="{8876EE6F-6A3F-4870-80E5-F4221E353AA8}" type="presOf" srcId="{9CE2D9AC-B230-47F2-9F30-8E83B25B7D45}" destId="{9351F0A0-6C56-466A-ADD0-BC1B7C5830F1}" srcOrd="0" destOrd="0" presId="urn:microsoft.com/office/officeart/2005/8/layout/vList5"/>
    <dgm:cxn modelId="{DC27367E-723D-4A5A-94AE-952998B5CD75}" type="presOf" srcId="{F8400F6F-8EE2-4AA5-AC75-A962C74FFA87}" destId="{7BB43628-B915-4360-AC02-A8B90A934CD2}" srcOrd="0" destOrd="0" presId="urn:microsoft.com/office/officeart/2005/8/layout/vList5"/>
    <dgm:cxn modelId="{344E5C60-C9EF-48ED-AA37-B173CAB79265}" type="presOf" srcId="{0634DB94-CC3E-4AA0-969C-3EEC031C229C}" destId="{705DF5BF-CD4F-4B95-AD91-EEE73D27A945}" srcOrd="0" destOrd="0" presId="urn:microsoft.com/office/officeart/2005/8/layout/vList5"/>
    <dgm:cxn modelId="{E15F2E9B-C189-4ACE-A5B0-38F0479AA2D0}" type="presOf" srcId="{1CAB7231-16A0-4182-BDB3-F9362608B79A}" destId="{F8A9E43E-3729-4AB7-AF10-30983A1339C0}" srcOrd="0" destOrd="2" presId="urn:microsoft.com/office/officeart/2005/8/layout/vList5"/>
    <dgm:cxn modelId="{3955FC08-76E1-4AD3-A2AD-35CE0CFFDE29}" srcId="{9CE2D9AC-B230-47F2-9F30-8E83B25B7D45}" destId="{B1B46090-87CC-43CC-86A4-E02900E786F6}" srcOrd="0" destOrd="0" parTransId="{D059DBB0-3561-437A-9A1F-7AD0FB1BF7EB}" sibTransId="{E574FDDB-CAD0-4E44-8BB0-364C6AC679FD}"/>
    <dgm:cxn modelId="{F02CA04F-73DF-454E-B6B2-71DCEFC0804C}" srcId="{B1B46090-87CC-43CC-86A4-E02900E786F6}" destId="{616C6EA8-1313-4765-942F-3CFE97BDD72C}" srcOrd="1" destOrd="0" parTransId="{CAB77F5B-8990-4F6C-9BF0-5379DFAE294C}" sibTransId="{1F73AC1F-A5E2-4A94-9A91-B7D7FAF7844A}"/>
    <dgm:cxn modelId="{8B480019-FEA4-436F-9243-486C3B39BA72}" srcId="{0634DB94-CC3E-4AA0-969C-3EEC031C229C}" destId="{B679CF60-5588-4865-84B0-B1146EBC5D7F}" srcOrd="1" destOrd="0" parTransId="{647E3B92-4D15-42D2-BDBB-5799395ECD04}" sibTransId="{DE6C49AE-722B-4C4F-97FD-5B1CA6214D32}"/>
    <dgm:cxn modelId="{5E8BB206-572B-477F-9D34-012B935BFA42}" type="presParOf" srcId="{9351F0A0-6C56-466A-ADD0-BC1B7C5830F1}" destId="{E337A581-36A4-4C37-AE86-BBB6825A7DD0}" srcOrd="0" destOrd="0" presId="urn:microsoft.com/office/officeart/2005/8/layout/vList5"/>
    <dgm:cxn modelId="{FDF91E21-3589-4220-8A2B-7A8C34E7A6D5}" type="presParOf" srcId="{E337A581-36A4-4C37-AE86-BBB6825A7DD0}" destId="{9612CA3F-13DA-47AC-A8D4-76F0DC4DDB16}" srcOrd="0" destOrd="0" presId="urn:microsoft.com/office/officeart/2005/8/layout/vList5"/>
    <dgm:cxn modelId="{8BEFEE91-2356-45E2-BFB0-100EA3007ECD}" type="presParOf" srcId="{E337A581-36A4-4C37-AE86-BBB6825A7DD0}" destId="{F8A9E43E-3729-4AB7-AF10-30983A1339C0}" srcOrd="1" destOrd="0" presId="urn:microsoft.com/office/officeart/2005/8/layout/vList5"/>
    <dgm:cxn modelId="{7FE405C6-4F05-47DF-ACD6-B38C900CEBDA}" type="presParOf" srcId="{9351F0A0-6C56-466A-ADD0-BC1B7C5830F1}" destId="{A8444CA3-39F9-4AA5-BCA5-3B6EEA060707}" srcOrd="1" destOrd="0" presId="urn:microsoft.com/office/officeart/2005/8/layout/vList5"/>
    <dgm:cxn modelId="{B82E109E-E0BE-4204-B4F2-3EAD0E1A1BE9}" type="presParOf" srcId="{9351F0A0-6C56-466A-ADD0-BC1B7C5830F1}" destId="{103BA168-B674-4FE1-80E9-B6A92FFD35D2}" srcOrd="2" destOrd="0" presId="urn:microsoft.com/office/officeart/2005/8/layout/vList5"/>
    <dgm:cxn modelId="{668DBDDB-DB90-4343-94AB-A387F19A64FD}" type="presParOf" srcId="{103BA168-B674-4FE1-80E9-B6A92FFD35D2}" destId="{705DF5BF-CD4F-4B95-AD91-EEE73D27A945}" srcOrd="0" destOrd="0" presId="urn:microsoft.com/office/officeart/2005/8/layout/vList5"/>
    <dgm:cxn modelId="{85A20D01-835B-4B67-9D16-439B2CF3F494}" type="presParOf" srcId="{103BA168-B674-4FE1-80E9-B6A92FFD35D2}" destId="{EE1CEFAB-E202-4E1B-AEE5-B644B84CD938}" srcOrd="1" destOrd="0" presId="urn:microsoft.com/office/officeart/2005/8/layout/vList5"/>
    <dgm:cxn modelId="{2A2F97EE-864C-4597-A885-09E473DCE1F9}" type="presParOf" srcId="{9351F0A0-6C56-466A-ADD0-BC1B7C5830F1}" destId="{33127958-1F11-4DA4-8055-0723BE8FA117}" srcOrd="3" destOrd="0" presId="urn:microsoft.com/office/officeart/2005/8/layout/vList5"/>
    <dgm:cxn modelId="{E802C1AB-8BC6-4584-8C8A-C025AB403E1C}" type="presParOf" srcId="{9351F0A0-6C56-466A-ADD0-BC1B7C5830F1}" destId="{D3F43002-B026-43CE-B95B-B5BC0BE64A66}" srcOrd="4" destOrd="0" presId="urn:microsoft.com/office/officeart/2005/8/layout/vList5"/>
    <dgm:cxn modelId="{C3E33366-0DD3-4B12-87A8-0A882EAE9F50}" type="presParOf" srcId="{D3F43002-B026-43CE-B95B-B5BC0BE64A66}" destId="{DF58F21E-4567-4700-A59B-5847AF672713}" srcOrd="0" destOrd="0" presId="urn:microsoft.com/office/officeart/2005/8/layout/vList5"/>
    <dgm:cxn modelId="{3F8FAF9E-A2B2-448D-971B-EFA17E9004F3}" type="presParOf" srcId="{D3F43002-B026-43CE-B95B-B5BC0BE64A66}" destId="{99498ECB-96B4-40EE-B9BA-49C42CA37629}" srcOrd="1" destOrd="0" presId="urn:microsoft.com/office/officeart/2005/8/layout/vList5"/>
    <dgm:cxn modelId="{56F1BE82-D945-4946-876B-6008CADC65D3}" type="presParOf" srcId="{9351F0A0-6C56-466A-ADD0-BC1B7C5830F1}" destId="{B8B70AD9-2A9D-472F-AC78-DAB567A86BFC}" srcOrd="5" destOrd="0" presId="urn:microsoft.com/office/officeart/2005/8/layout/vList5"/>
    <dgm:cxn modelId="{4CF1B93B-993B-47D5-B25D-B709E15A53AD}" type="presParOf" srcId="{9351F0A0-6C56-466A-ADD0-BC1B7C5830F1}" destId="{76B5A99D-634B-44F4-8BD8-75363BCF512F}" srcOrd="6" destOrd="0" presId="urn:microsoft.com/office/officeart/2005/8/layout/vList5"/>
    <dgm:cxn modelId="{D19B13EC-5EFD-433D-968D-33E3D0935F17}" type="presParOf" srcId="{76B5A99D-634B-44F4-8BD8-75363BCF512F}" destId="{3412A87E-F012-4D95-82A2-A45523DB8FA6}" srcOrd="0" destOrd="0" presId="urn:microsoft.com/office/officeart/2005/8/layout/vList5"/>
    <dgm:cxn modelId="{8271600A-AF16-4375-8EAE-28392D6D092E}" type="presParOf" srcId="{76B5A99D-634B-44F4-8BD8-75363BCF512F}" destId="{7BB43628-B915-4360-AC02-A8B90A934CD2}" srcOrd="1" destOrd="0" presId="urn:microsoft.com/office/officeart/2005/8/layout/vList5"/>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DEC5F1-B017-4D15-8E16-E36BDDD2E6F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35ADB1C-60A8-4650-B866-A72CE7D32372}">
      <dgm:prSet/>
      <dgm:spPr/>
      <dgm:t>
        <a:bodyPr/>
        <a:lstStyle/>
        <a:p>
          <a:pPr rtl="0"/>
          <a:r>
            <a:rPr lang="en-US" smtClean="0"/>
            <a:t>Supported appliances</a:t>
          </a:r>
          <a:endParaRPr lang="en-US"/>
        </a:p>
      </dgm:t>
    </dgm:pt>
    <dgm:pt modelId="{BBDFD4F5-CF2A-44D7-9025-62B7C6A69966}" type="parTrans" cxnId="{5C9FCDB4-767E-44F7-BAE7-1576EACBBAD1}">
      <dgm:prSet/>
      <dgm:spPr/>
      <dgm:t>
        <a:bodyPr/>
        <a:lstStyle/>
        <a:p>
          <a:endParaRPr lang="en-US"/>
        </a:p>
      </dgm:t>
    </dgm:pt>
    <dgm:pt modelId="{F9B0BF0B-04AC-4255-9CA4-B63740B5211B}" type="sibTrans" cxnId="{5C9FCDB4-767E-44F7-BAE7-1576EACBBAD1}">
      <dgm:prSet/>
      <dgm:spPr/>
      <dgm:t>
        <a:bodyPr/>
        <a:lstStyle/>
        <a:p>
          <a:endParaRPr lang="en-US"/>
        </a:p>
      </dgm:t>
    </dgm:pt>
    <dgm:pt modelId="{EE2710BA-DDC8-4DB0-9617-2FFB4EE90C38}">
      <dgm:prSet/>
      <dgm:spPr/>
      <dgm:t>
        <a:bodyPr/>
        <a:lstStyle/>
        <a:p>
          <a:pPr rtl="0"/>
          <a:r>
            <a:rPr lang="en-US" smtClean="0"/>
            <a:t>ACS Serial console</a:t>
          </a:r>
          <a:endParaRPr lang="en-US"/>
        </a:p>
      </dgm:t>
    </dgm:pt>
    <dgm:pt modelId="{B179FAE0-42E0-46BA-B822-AB3F9C18C732}" type="parTrans" cxnId="{C72FF8B1-4D06-490D-A9E2-F9FFDA1B31F9}">
      <dgm:prSet/>
      <dgm:spPr/>
      <dgm:t>
        <a:bodyPr/>
        <a:lstStyle/>
        <a:p>
          <a:endParaRPr lang="en-US"/>
        </a:p>
      </dgm:t>
    </dgm:pt>
    <dgm:pt modelId="{9CD01F46-5F80-4BA2-AC55-63408D852EE9}" type="sibTrans" cxnId="{C72FF8B1-4D06-490D-A9E2-F9FFDA1B31F9}">
      <dgm:prSet/>
      <dgm:spPr/>
      <dgm:t>
        <a:bodyPr/>
        <a:lstStyle/>
        <a:p>
          <a:endParaRPr lang="en-US"/>
        </a:p>
      </dgm:t>
    </dgm:pt>
    <dgm:pt modelId="{B0D59EC8-583E-425D-B0F5-5A6B5B619A33}">
      <dgm:prSet/>
      <dgm:spPr/>
      <dgm:t>
        <a:bodyPr/>
        <a:lstStyle/>
        <a:p>
          <a:pPr rtl="0"/>
          <a:r>
            <a:rPr lang="en-US" smtClean="0"/>
            <a:t>MergePoint Unity (KVM Switch)</a:t>
          </a:r>
          <a:endParaRPr lang="en-US"/>
        </a:p>
      </dgm:t>
    </dgm:pt>
    <dgm:pt modelId="{A7386168-ED49-4D98-871A-E93BCF64B546}" type="parTrans" cxnId="{30E7A534-8A54-4BB9-8F14-AE804C549C32}">
      <dgm:prSet/>
      <dgm:spPr/>
      <dgm:t>
        <a:bodyPr/>
        <a:lstStyle/>
        <a:p>
          <a:endParaRPr lang="en-US"/>
        </a:p>
      </dgm:t>
    </dgm:pt>
    <dgm:pt modelId="{1C712B4B-7667-48CF-B084-01AE218CC11F}" type="sibTrans" cxnId="{30E7A534-8A54-4BB9-8F14-AE804C549C32}">
      <dgm:prSet/>
      <dgm:spPr/>
      <dgm:t>
        <a:bodyPr/>
        <a:lstStyle/>
        <a:p>
          <a:endParaRPr lang="en-US"/>
        </a:p>
      </dgm:t>
    </dgm:pt>
    <dgm:pt modelId="{13C8EDE8-337E-441B-84DB-2665EEF816FD}">
      <dgm:prSet/>
      <dgm:spPr/>
      <dgm:t>
        <a:bodyPr/>
        <a:lstStyle/>
        <a:p>
          <a:pPr rtl="0"/>
          <a:r>
            <a:rPr lang="en-US" smtClean="0"/>
            <a:t>Universal Management Gateway</a:t>
          </a:r>
          <a:endParaRPr lang="en-US"/>
        </a:p>
      </dgm:t>
    </dgm:pt>
    <dgm:pt modelId="{ED3121B0-BD3E-48CC-B1AA-6F61D4D12E6C}" type="parTrans" cxnId="{B362E765-63D8-434D-BB15-80DD74C32779}">
      <dgm:prSet/>
      <dgm:spPr/>
      <dgm:t>
        <a:bodyPr/>
        <a:lstStyle/>
        <a:p>
          <a:endParaRPr lang="en-US"/>
        </a:p>
      </dgm:t>
    </dgm:pt>
    <dgm:pt modelId="{D46C8B00-5B14-487B-AB84-5A7A3278D485}" type="sibTrans" cxnId="{B362E765-63D8-434D-BB15-80DD74C32779}">
      <dgm:prSet/>
      <dgm:spPr/>
      <dgm:t>
        <a:bodyPr/>
        <a:lstStyle/>
        <a:p>
          <a:endParaRPr lang="en-US"/>
        </a:p>
      </dgm:t>
    </dgm:pt>
    <dgm:pt modelId="{369C6EF9-17CF-43F0-BFC0-D70C0C9056F5}">
      <dgm:prSet/>
      <dgm:spPr/>
      <dgm:t>
        <a:bodyPr/>
        <a:lstStyle/>
        <a:p>
          <a:pPr rtl="0"/>
          <a:r>
            <a:rPr lang="en-US" smtClean="0"/>
            <a:t>Benefits</a:t>
          </a:r>
          <a:endParaRPr lang="en-US"/>
        </a:p>
      </dgm:t>
    </dgm:pt>
    <dgm:pt modelId="{96ADDA32-5E99-4F9B-ADA3-C37BF4331803}" type="parTrans" cxnId="{67D15E48-7C17-4D34-80AE-65D75D7A1E6F}">
      <dgm:prSet/>
      <dgm:spPr/>
      <dgm:t>
        <a:bodyPr/>
        <a:lstStyle/>
        <a:p>
          <a:endParaRPr lang="en-US"/>
        </a:p>
      </dgm:t>
    </dgm:pt>
    <dgm:pt modelId="{99E86B91-B549-4175-B22C-5AD65352C8CB}" type="sibTrans" cxnId="{67D15E48-7C17-4D34-80AE-65D75D7A1E6F}">
      <dgm:prSet/>
      <dgm:spPr/>
      <dgm:t>
        <a:bodyPr/>
        <a:lstStyle/>
        <a:p>
          <a:endParaRPr lang="en-US"/>
        </a:p>
      </dgm:t>
    </dgm:pt>
    <dgm:pt modelId="{177DD920-40D5-473C-8670-73AE17A2326B}">
      <dgm:prSet/>
      <dgm:spPr/>
      <dgm:t>
        <a:bodyPr/>
        <a:lstStyle/>
        <a:p>
          <a:pPr rtl="0"/>
          <a:r>
            <a:rPr lang="en-US" smtClean="0"/>
            <a:t>Minimize IP addresses</a:t>
          </a:r>
          <a:endParaRPr lang="en-US"/>
        </a:p>
      </dgm:t>
    </dgm:pt>
    <dgm:pt modelId="{F7E59958-0524-4E46-BB0F-EB6577C8B801}" type="parTrans" cxnId="{9D4CBDF2-F52A-4436-AE8B-CA8CA5B997DF}">
      <dgm:prSet/>
      <dgm:spPr/>
      <dgm:t>
        <a:bodyPr/>
        <a:lstStyle/>
        <a:p>
          <a:endParaRPr lang="en-US"/>
        </a:p>
      </dgm:t>
    </dgm:pt>
    <dgm:pt modelId="{FF403DB3-7739-4B68-86E9-D7DEE6BC3643}" type="sibTrans" cxnId="{9D4CBDF2-F52A-4436-AE8B-CA8CA5B997DF}">
      <dgm:prSet/>
      <dgm:spPr/>
      <dgm:t>
        <a:bodyPr/>
        <a:lstStyle/>
        <a:p>
          <a:endParaRPr lang="en-US"/>
        </a:p>
      </dgm:t>
    </dgm:pt>
    <dgm:pt modelId="{49AF245D-CC5D-410B-BFD9-C6BB79CC2E75}">
      <dgm:prSet/>
      <dgm:spPr/>
      <dgm:t>
        <a:bodyPr/>
        <a:lstStyle/>
        <a:p>
          <a:pPr rtl="0"/>
          <a:r>
            <a:rPr lang="en-US" smtClean="0"/>
            <a:t>Out of band communications</a:t>
          </a:r>
          <a:endParaRPr lang="en-US"/>
        </a:p>
      </dgm:t>
    </dgm:pt>
    <dgm:pt modelId="{3B6B8FCA-7843-41B2-BA43-26C6D65BA9E5}" type="parTrans" cxnId="{8227D7E7-5489-45DE-9E54-0044D9C2BA35}">
      <dgm:prSet/>
      <dgm:spPr/>
      <dgm:t>
        <a:bodyPr/>
        <a:lstStyle/>
        <a:p>
          <a:endParaRPr lang="en-US"/>
        </a:p>
      </dgm:t>
    </dgm:pt>
    <dgm:pt modelId="{AC31EA18-050F-455A-AA3A-8C897F3EADAA}" type="sibTrans" cxnId="{8227D7E7-5489-45DE-9E54-0044D9C2BA35}">
      <dgm:prSet/>
      <dgm:spPr/>
      <dgm:t>
        <a:bodyPr/>
        <a:lstStyle/>
        <a:p>
          <a:endParaRPr lang="en-US"/>
        </a:p>
      </dgm:t>
    </dgm:pt>
    <dgm:pt modelId="{3BFE4A3A-7950-45F1-9649-0DB9864BAE03}">
      <dgm:prSet/>
      <dgm:spPr/>
      <dgm:t>
        <a:bodyPr/>
        <a:lstStyle/>
        <a:p>
          <a:pPr rtl="0"/>
          <a:r>
            <a:rPr lang="en-US" smtClean="0"/>
            <a:t>Redundant communication path</a:t>
          </a:r>
          <a:endParaRPr lang="en-US"/>
        </a:p>
      </dgm:t>
    </dgm:pt>
    <dgm:pt modelId="{4C8CA3B8-5B3A-433C-9BAA-79666DF08F3D}" type="parTrans" cxnId="{F7CD8E12-8F31-4CE6-84AE-237593BE3DDF}">
      <dgm:prSet/>
      <dgm:spPr/>
      <dgm:t>
        <a:bodyPr/>
        <a:lstStyle/>
        <a:p>
          <a:endParaRPr lang="en-US"/>
        </a:p>
      </dgm:t>
    </dgm:pt>
    <dgm:pt modelId="{2200E041-4965-4A7A-B20B-1FDBBDBA69C5}" type="sibTrans" cxnId="{F7CD8E12-8F31-4CE6-84AE-237593BE3DDF}">
      <dgm:prSet/>
      <dgm:spPr/>
      <dgm:t>
        <a:bodyPr/>
        <a:lstStyle/>
        <a:p>
          <a:endParaRPr lang="en-US"/>
        </a:p>
      </dgm:t>
    </dgm:pt>
    <dgm:pt modelId="{C6EBA2C2-1E46-4411-8056-24D1177699F9}">
      <dgm:prSet/>
      <dgm:spPr/>
      <dgm:t>
        <a:bodyPr/>
        <a:lstStyle/>
        <a:p>
          <a:pPr rtl="0"/>
          <a:r>
            <a:rPr lang="en-US" smtClean="0"/>
            <a:t>Consolidated management of all rack based equipment</a:t>
          </a:r>
          <a:endParaRPr lang="en-US"/>
        </a:p>
      </dgm:t>
    </dgm:pt>
    <dgm:pt modelId="{49790FDA-1295-48E1-94CC-2F3EF294B8D6}" type="parTrans" cxnId="{C7CA0E16-0459-4522-A593-29006AFEE4CD}">
      <dgm:prSet/>
      <dgm:spPr/>
      <dgm:t>
        <a:bodyPr/>
        <a:lstStyle/>
        <a:p>
          <a:endParaRPr lang="en-US"/>
        </a:p>
      </dgm:t>
    </dgm:pt>
    <dgm:pt modelId="{2F272363-DDC0-445F-AC28-40333D4ED412}" type="sibTrans" cxnId="{C7CA0E16-0459-4522-A593-29006AFEE4CD}">
      <dgm:prSet/>
      <dgm:spPr/>
      <dgm:t>
        <a:bodyPr/>
        <a:lstStyle/>
        <a:p>
          <a:endParaRPr lang="en-US"/>
        </a:p>
      </dgm:t>
    </dgm:pt>
    <dgm:pt modelId="{E60983F5-8C38-49CD-998E-7B01D9E4328F}">
      <dgm:prSet/>
      <dgm:spPr/>
      <dgm:t>
        <a:bodyPr/>
        <a:lstStyle/>
        <a:p>
          <a:pPr rtl="0"/>
          <a:r>
            <a:rPr lang="en-US" smtClean="0"/>
            <a:t>Simplified association of IT equipment to Rack PDU outlets</a:t>
          </a:r>
          <a:endParaRPr lang="en-US"/>
        </a:p>
      </dgm:t>
    </dgm:pt>
    <dgm:pt modelId="{53CFF918-0E5F-406B-B1A9-0E38988A1BD1}" type="parTrans" cxnId="{FD7FE38B-341A-4BBA-BB96-C3BBC7D94A4A}">
      <dgm:prSet/>
      <dgm:spPr/>
      <dgm:t>
        <a:bodyPr/>
        <a:lstStyle/>
        <a:p>
          <a:endParaRPr lang="en-US"/>
        </a:p>
      </dgm:t>
    </dgm:pt>
    <dgm:pt modelId="{55C14B63-4F54-4FFA-90FA-A89CA39C1D9B}" type="sibTrans" cxnId="{FD7FE38B-341A-4BBA-BB96-C3BBC7D94A4A}">
      <dgm:prSet/>
      <dgm:spPr/>
      <dgm:t>
        <a:bodyPr/>
        <a:lstStyle/>
        <a:p>
          <a:endParaRPr lang="en-US"/>
        </a:p>
      </dgm:t>
    </dgm:pt>
    <dgm:pt modelId="{2B47B086-7872-442E-82A9-5E8471209741}" type="pres">
      <dgm:prSet presAssocID="{D5DEC5F1-B017-4D15-8E16-E36BDDD2E6FB}" presName="linear" presStyleCnt="0">
        <dgm:presLayoutVars>
          <dgm:animLvl val="lvl"/>
          <dgm:resizeHandles val="exact"/>
        </dgm:presLayoutVars>
      </dgm:prSet>
      <dgm:spPr/>
      <dgm:t>
        <a:bodyPr/>
        <a:lstStyle/>
        <a:p>
          <a:endParaRPr lang="en-US"/>
        </a:p>
      </dgm:t>
    </dgm:pt>
    <dgm:pt modelId="{FF9018A3-219D-4256-9683-9529F443EC0A}" type="pres">
      <dgm:prSet presAssocID="{835ADB1C-60A8-4650-B866-A72CE7D32372}" presName="parentText" presStyleLbl="node1" presStyleIdx="0" presStyleCnt="2">
        <dgm:presLayoutVars>
          <dgm:chMax val="0"/>
          <dgm:bulletEnabled val="1"/>
        </dgm:presLayoutVars>
      </dgm:prSet>
      <dgm:spPr/>
      <dgm:t>
        <a:bodyPr/>
        <a:lstStyle/>
        <a:p>
          <a:endParaRPr lang="en-US"/>
        </a:p>
      </dgm:t>
    </dgm:pt>
    <dgm:pt modelId="{0F055C74-BA6F-4DC6-841C-A932B9B2CF12}" type="pres">
      <dgm:prSet presAssocID="{835ADB1C-60A8-4650-B866-A72CE7D32372}" presName="childText" presStyleLbl="revTx" presStyleIdx="0" presStyleCnt="2">
        <dgm:presLayoutVars>
          <dgm:bulletEnabled val="1"/>
        </dgm:presLayoutVars>
      </dgm:prSet>
      <dgm:spPr/>
      <dgm:t>
        <a:bodyPr/>
        <a:lstStyle/>
        <a:p>
          <a:endParaRPr lang="en-US"/>
        </a:p>
      </dgm:t>
    </dgm:pt>
    <dgm:pt modelId="{580BBA0F-6488-45FA-9D34-422B8522EE96}" type="pres">
      <dgm:prSet presAssocID="{369C6EF9-17CF-43F0-BFC0-D70C0C9056F5}" presName="parentText" presStyleLbl="node1" presStyleIdx="1" presStyleCnt="2">
        <dgm:presLayoutVars>
          <dgm:chMax val="0"/>
          <dgm:bulletEnabled val="1"/>
        </dgm:presLayoutVars>
      </dgm:prSet>
      <dgm:spPr/>
      <dgm:t>
        <a:bodyPr/>
        <a:lstStyle/>
        <a:p>
          <a:endParaRPr lang="en-US"/>
        </a:p>
      </dgm:t>
    </dgm:pt>
    <dgm:pt modelId="{FE2C47B9-A1AB-4592-AF85-DB0A5858D868}" type="pres">
      <dgm:prSet presAssocID="{369C6EF9-17CF-43F0-BFC0-D70C0C9056F5}" presName="childText" presStyleLbl="revTx" presStyleIdx="1" presStyleCnt="2">
        <dgm:presLayoutVars>
          <dgm:bulletEnabled val="1"/>
        </dgm:presLayoutVars>
      </dgm:prSet>
      <dgm:spPr/>
      <dgm:t>
        <a:bodyPr/>
        <a:lstStyle/>
        <a:p>
          <a:endParaRPr lang="en-US"/>
        </a:p>
      </dgm:t>
    </dgm:pt>
  </dgm:ptLst>
  <dgm:cxnLst>
    <dgm:cxn modelId="{A36D308E-31F8-41F5-9825-1CE2C3D0AF0B}" type="presOf" srcId="{835ADB1C-60A8-4650-B866-A72CE7D32372}" destId="{FF9018A3-219D-4256-9683-9529F443EC0A}" srcOrd="0" destOrd="0" presId="urn:microsoft.com/office/officeart/2005/8/layout/vList2"/>
    <dgm:cxn modelId="{C72FF8B1-4D06-490D-A9E2-F9FFDA1B31F9}" srcId="{835ADB1C-60A8-4650-B866-A72CE7D32372}" destId="{EE2710BA-DDC8-4DB0-9617-2FFB4EE90C38}" srcOrd="0" destOrd="0" parTransId="{B179FAE0-42E0-46BA-B822-AB3F9C18C732}" sibTransId="{9CD01F46-5F80-4BA2-AC55-63408D852EE9}"/>
    <dgm:cxn modelId="{41F436D2-53BE-4A6F-885E-D8D4091991D0}" type="presOf" srcId="{49AF245D-CC5D-410B-BFD9-C6BB79CC2E75}" destId="{FE2C47B9-A1AB-4592-AF85-DB0A5858D868}" srcOrd="0" destOrd="1" presId="urn:microsoft.com/office/officeart/2005/8/layout/vList2"/>
    <dgm:cxn modelId="{8227D7E7-5489-45DE-9E54-0044D9C2BA35}" srcId="{369C6EF9-17CF-43F0-BFC0-D70C0C9056F5}" destId="{49AF245D-CC5D-410B-BFD9-C6BB79CC2E75}" srcOrd="1" destOrd="0" parTransId="{3B6B8FCA-7843-41B2-BA43-26C6D65BA9E5}" sibTransId="{AC31EA18-050F-455A-AA3A-8C897F3EADAA}"/>
    <dgm:cxn modelId="{F7CD8E12-8F31-4CE6-84AE-237593BE3DDF}" srcId="{369C6EF9-17CF-43F0-BFC0-D70C0C9056F5}" destId="{3BFE4A3A-7950-45F1-9649-0DB9864BAE03}" srcOrd="2" destOrd="0" parTransId="{4C8CA3B8-5B3A-433C-9BAA-79666DF08F3D}" sibTransId="{2200E041-4965-4A7A-B20B-1FDBBDBA69C5}"/>
    <dgm:cxn modelId="{9DCF8150-2CCE-45C0-B1A6-79EDC6E0E651}" type="presOf" srcId="{D5DEC5F1-B017-4D15-8E16-E36BDDD2E6FB}" destId="{2B47B086-7872-442E-82A9-5E8471209741}" srcOrd="0" destOrd="0" presId="urn:microsoft.com/office/officeart/2005/8/layout/vList2"/>
    <dgm:cxn modelId="{D3EF8791-AFDF-4EC4-A7EB-5CC74446ABE9}" type="presOf" srcId="{369C6EF9-17CF-43F0-BFC0-D70C0C9056F5}" destId="{580BBA0F-6488-45FA-9D34-422B8522EE96}" srcOrd="0" destOrd="0" presId="urn:microsoft.com/office/officeart/2005/8/layout/vList2"/>
    <dgm:cxn modelId="{F75A9D63-52D9-42B6-929A-3517B8590D0A}" type="presOf" srcId="{177DD920-40D5-473C-8670-73AE17A2326B}" destId="{FE2C47B9-A1AB-4592-AF85-DB0A5858D868}" srcOrd="0" destOrd="0" presId="urn:microsoft.com/office/officeart/2005/8/layout/vList2"/>
    <dgm:cxn modelId="{FA11AED2-AC2E-40B2-BDCE-8285ED5381A1}" type="presOf" srcId="{13C8EDE8-337E-441B-84DB-2665EEF816FD}" destId="{0F055C74-BA6F-4DC6-841C-A932B9B2CF12}" srcOrd="0" destOrd="2" presId="urn:microsoft.com/office/officeart/2005/8/layout/vList2"/>
    <dgm:cxn modelId="{E837DB6A-6F89-4244-A0AD-C2AEAF3BCB9E}" type="presOf" srcId="{E60983F5-8C38-49CD-998E-7B01D9E4328F}" destId="{FE2C47B9-A1AB-4592-AF85-DB0A5858D868}" srcOrd="0" destOrd="4" presId="urn:microsoft.com/office/officeart/2005/8/layout/vList2"/>
    <dgm:cxn modelId="{7DB3D6DF-99A8-45A5-9946-1AD0A194EFBE}" type="presOf" srcId="{EE2710BA-DDC8-4DB0-9617-2FFB4EE90C38}" destId="{0F055C74-BA6F-4DC6-841C-A932B9B2CF12}" srcOrd="0" destOrd="0" presId="urn:microsoft.com/office/officeart/2005/8/layout/vList2"/>
    <dgm:cxn modelId="{5C9FCDB4-767E-44F7-BAE7-1576EACBBAD1}" srcId="{D5DEC5F1-B017-4D15-8E16-E36BDDD2E6FB}" destId="{835ADB1C-60A8-4650-B866-A72CE7D32372}" srcOrd="0" destOrd="0" parTransId="{BBDFD4F5-CF2A-44D7-9025-62B7C6A69966}" sibTransId="{F9B0BF0B-04AC-4255-9CA4-B63740B5211B}"/>
    <dgm:cxn modelId="{67D15E48-7C17-4D34-80AE-65D75D7A1E6F}" srcId="{D5DEC5F1-B017-4D15-8E16-E36BDDD2E6FB}" destId="{369C6EF9-17CF-43F0-BFC0-D70C0C9056F5}" srcOrd="1" destOrd="0" parTransId="{96ADDA32-5E99-4F9B-ADA3-C37BF4331803}" sibTransId="{99E86B91-B549-4175-B22C-5AD65352C8CB}"/>
    <dgm:cxn modelId="{B6A16C18-E5F1-4258-AC5A-A318F4BFFAD6}" type="presOf" srcId="{3BFE4A3A-7950-45F1-9649-0DB9864BAE03}" destId="{FE2C47B9-A1AB-4592-AF85-DB0A5858D868}" srcOrd="0" destOrd="2" presId="urn:microsoft.com/office/officeart/2005/8/layout/vList2"/>
    <dgm:cxn modelId="{9D4CBDF2-F52A-4436-AE8B-CA8CA5B997DF}" srcId="{369C6EF9-17CF-43F0-BFC0-D70C0C9056F5}" destId="{177DD920-40D5-473C-8670-73AE17A2326B}" srcOrd="0" destOrd="0" parTransId="{F7E59958-0524-4E46-BB0F-EB6577C8B801}" sibTransId="{FF403DB3-7739-4B68-86E9-D7DEE6BC3643}"/>
    <dgm:cxn modelId="{B362E765-63D8-434D-BB15-80DD74C32779}" srcId="{835ADB1C-60A8-4650-B866-A72CE7D32372}" destId="{13C8EDE8-337E-441B-84DB-2665EEF816FD}" srcOrd="2" destOrd="0" parTransId="{ED3121B0-BD3E-48CC-B1AA-6F61D4D12E6C}" sibTransId="{D46C8B00-5B14-487B-AB84-5A7A3278D485}"/>
    <dgm:cxn modelId="{30E7A534-8A54-4BB9-8F14-AE804C549C32}" srcId="{835ADB1C-60A8-4650-B866-A72CE7D32372}" destId="{B0D59EC8-583E-425D-B0F5-5A6B5B619A33}" srcOrd="1" destOrd="0" parTransId="{A7386168-ED49-4D98-871A-E93BCF64B546}" sibTransId="{1C712B4B-7667-48CF-B084-01AE218CC11F}"/>
    <dgm:cxn modelId="{FD7FE38B-341A-4BBA-BB96-C3BBC7D94A4A}" srcId="{369C6EF9-17CF-43F0-BFC0-D70C0C9056F5}" destId="{E60983F5-8C38-49CD-998E-7B01D9E4328F}" srcOrd="4" destOrd="0" parTransId="{53CFF918-0E5F-406B-B1A9-0E38988A1BD1}" sibTransId="{55C14B63-4F54-4FFA-90FA-A89CA39C1D9B}"/>
    <dgm:cxn modelId="{C7CA0E16-0459-4522-A593-29006AFEE4CD}" srcId="{369C6EF9-17CF-43F0-BFC0-D70C0C9056F5}" destId="{C6EBA2C2-1E46-4411-8056-24D1177699F9}" srcOrd="3" destOrd="0" parTransId="{49790FDA-1295-48E1-94CC-2F3EF294B8D6}" sibTransId="{2F272363-DDC0-445F-AC28-40333D4ED412}"/>
    <dgm:cxn modelId="{C4A86627-3FA5-4F34-97FF-E4ED63F08F87}" type="presOf" srcId="{B0D59EC8-583E-425D-B0F5-5A6B5B619A33}" destId="{0F055C74-BA6F-4DC6-841C-A932B9B2CF12}" srcOrd="0" destOrd="1" presId="urn:microsoft.com/office/officeart/2005/8/layout/vList2"/>
    <dgm:cxn modelId="{C83D61CD-131D-4FB7-A8B1-4D4BFCC8384D}" type="presOf" srcId="{C6EBA2C2-1E46-4411-8056-24D1177699F9}" destId="{FE2C47B9-A1AB-4592-AF85-DB0A5858D868}" srcOrd="0" destOrd="3" presId="urn:microsoft.com/office/officeart/2005/8/layout/vList2"/>
    <dgm:cxn modelId="{130821D3-2895-494C-B8F6-1FEFB4FA35DD}" type="presParOf" srcId="{2B47B086-7872-442E-82A9-5E8471209741}" destId="{FF9018A3-219D-4256-9683-9529F443EC0A}" srcOrd="0" destOrd="0" presId="urn:microsoft.com/office/officeart/2005/8/layout/vList2"/>
    <dgm:cxn modelId="{EA6B67B3-9D3F-4691-BC54-D8291C121CBD}" type="presParOf" srcId="{2B47B086-7872-442E-82A9-5E8471209741}" destId="{0F055C74-BA6F-4DC6-841C-A932B9B2CF12}" srcOrd="1" destOrd="0" presId="urn:microsoft.com/office/officeart/2005/8/layout/vList2"/>
    <dgm:cxn modelId="{C026FCD7-EB30-4A8A-8082-282B954618E1}" type="presParOf" srcId="{2B47B086-7872-442E-82A9-5E8471209741}" destId="{580BBA0F-6488-45FA-9D34-422B8522EE96}" srcOrd="2" destOrd="0" presId="urn:microsoft.com/office/officeart/2005/8/layout/vList2"/>
    <dgm:cxn modelId="{897622B9-C773-4414-8C97-30F398C8C749}" type="presParOf" srcId="{2B47B086-7872-442E-82A9-5E8471209741}" destId="{FE2C47B9-A1AB-4592-AF85-DB0A5858D86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E1D74-CEE9-4E50-B8EB-9D9B88E7927E}">
      <dsp:nvSpPr>
        <dsp:cNvPr id="0" name=""/>
        <dsp:cNvSpPr/>
      </dsp:nvSpPr>
      <dsp:spPr>
        <a:xfrm>
          <a:off x="0" y="728"/>
          <a:ext cx="1912870" cy="595923"/>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latin typeface="+mj-lt"/>
            </a:rPr>
            <a:t>Infrastructure Management</a:t>
          </a:r>
          <a:endParaRPr lang="en-US" sz="1600" kern="1200" dirty="0"/>
        </a:p>
      </dsp:txBody>
      <dsp:txXfrm>
        <a:off x="29091" y="29819"/>
        <a:ext cx="1854688" cy="537741"/>
      </dsp:txXfrm>
    </dsp:sp>
    <dsp:sp modelId="{7C7850E3-D50D-4ED7-B0EA-5DCA938E9D00}">
      <dsp:nvSpPr>
        <dsp:cNvPr id="0" name=""/>
        <dsp:cNvSpPr/>
      </dsp:nvSpPr>
      <dsp:spPr>
        <a:xfrm>
          <a:off x="0" y="610755"/>
          <a:ext cx="1912870" cy="595923"/>
        </a:xfrm>
        <a:prstGeom prst="roundRect">
          <a:avLst/>
        </a:prstGeom>
        <a:gradFill rotWithShape="0">
          <a:gsLst>
            <a:gs pos="0">
              <a:schemeClr val="accent4">
                <a:hueOff val="-1565255"/>
                <a:satOff val="-13154"/>
                <a:lumOff val="13774"/>
                <a:alphaOff val="0"/>
                <a:shade val="51000"/>
                <a:satMod val="130000"/>
              </a:schemeClr>
            </a:gs>
            <a:gs pos="80000">
              <a:schemeClr val="accent4">
                <a:hueOff val="-1565255"/>
                <a:satOff val="-13154"/>
                <a:lumOff val="13774"/>
                <a:alphaOff val="0"/>
                <a:shade val="93000"/>
                <a:satMod val="130000"/>
              </a:schemeClr>
            </a:gs>
            <a:gs pos="100000">
              <a:schemeClr val="accent4">
                <a:hueOff val="-1565255"/>
                <a:satOff val="-13154"/>
                <a:lumOff val="137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rPr>
            <a:t>Heat Density</a:t>
          </a:r>
          <a:endParaRPr lang="en-US" sz="1600" kern="1200" dirty="0"/>
        </a:p>
      </dsp:txBody>
      <dsp:txXfrm>
        <a:off x="29091" y="639846"/>
        <a:ext cx="1854688" cy="537741"/>
      </dsp:txXfrm>
    </dsp:sp>
    <dsp:sp modelId="{E06B23FD-FFB6-4B6B-96F2-1EA6AE6B38A1}">
      <dsp:nvSpPr>
        <dsp:cNvPr id="0" name=""/>
        <dsp:cNvSpPr/>
      </dsp:nvSpPr>
      <dsp:spPr>
        <a:xfrm>
          <a:off x="0" y="1220783"/>
          <a:ext cx="1912870" cy="595923"/>
        </a:xfrm>
        <a:prstGeom prst="roundRect">
          <a:avLst/>
        </a:prstGeom>
        <a:gradFill rotWithShape="0">
          <a:gsLst>
            <a:gs pos="0">
              <a:schemeClr val="accent4">
                <a:hueOff val="-3130510"/>
                <a:satOff val="-26307"/>
                <a:lumOff val="27548"/>
                <a:alphaOff val="0"/>
                <a:shade val="51000"/>
                <a:satMod val="130000"/>
              </a:schemeClr>
            </a:gs>
            <a:gs pos="80000">
              <a:schemeClr val="accent4">
                <a:hueOff val="-3130510"/>
                <a:satOff val="-26307"/>
                <a:lumOff val="27548"/>
                <a:alphaOff val="0"/>
                <a:shade val="93000"/>
                <a:satMod val="130000"/>
              </a:schemeClr>
            </a:gs>
            <a:gs pos="100000">
              <a:schemeClr val="accent4">
                <a:hueOff val="-3130510"/>
                <a:satOff val="-26307"/>
                <a:lumOff val="2754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rPr>
            <a:t>Availability</a:t>
          </a:r>
          <a:endParaRPr lang="en-US" sz="1600" kern="1200" dirty="0"/>
        </a:p>
      </dsp:txBody>
      <dsp:txXfrm>
        <a:off x="29091" y="1249874"/>
        <a:ext cx="1854688" cy="537741"/>
      </dsp:txXfrm>
    </dsp:sp>
    <dsp:sp modelId="{8C02A1DE-5337-4447-97E8-210618C0D8F8}">
      <dsp:nvSpPr>
        <dsp:cNvPr id="0" name=""/>
        <dsp:cNvSpPr/>
      </dsp:nvSpPr>
      <dsp:spPr>
        <a:xfrm>
          <a:off x="0" y="1830811"/>
          <a:ext cx="1912870" cy="595923"/>
        </a:xfrm>
        <a:prstGeom prst="roundRect">
          <a:avLst/>
        </a:prstGeom>
        <a:gradFill rotWithShape="0">
          <a:gsLst>
            <a:gs pos="0">
              <a:schemeClr val="accent4">
                <a:hueOff val="-4695764"/>
                <a:satOff val="-39461"/>
                <a:lumOff val="41322"/>
                <a:alphaOff val="0"/>
                <a:shade val="51000"/>
                <a:satMod val="130000"/>
              </a:schemeClr>
            </a:gs>
            <a:gs pos="80000">
              <a:schemeClr val="accent4">
                <a:hueOff val="-4695764"/>
                <a:satOff val="-39461"/>
                <a:lumOff val="41322"/>
                <a:alphaOff val="0"/>
                <a:shade val="93000"/>
                <a:satMod val="130000"/>
              </a:schemeClr>
            </a:gs>
            <a:gs pos="100000">
              <a:schemeClr val="accent4">
                <a:hueOff val="-4695764"/>
                <a:satOff val="-39461"/>
                <a:lumOff val="4132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Energy Efficiency</a:t>
          </a:r>
          <a:endParaRPr lang="en-US" sz="1600" kern="1200" dirty="0"/>
        </a:p>
      </dsp:txBody>
      <dsp:txXfrm>
        <a:off x="29091" y="1859902"/>
        <a:ext cx="1854688" cy="537741"/>
      </dsp:txXfrm>
    </dsp:sp>
    <dsp:sp modelId="{8A118B8E-54C3-435B-BE01-D36B506B37AF}">
      <dsp:nvSpPr>
        <dsp:cNvPr id="0" name=""/>
        <dsp:cNvSpPr/>
      </dsp:nvSpPr>
      <dsp:spPr>
        <a:xfrm>
          <a:off x="0" y="2440838"/>
          <a:ext cx="1912870" cy="595923"/>
        </a:xfrm>
        <a:prstGeom prst="roundRect">
          <a:avLst/>
        </a:prstGeom>
        <a:gradFill rotWithShape="0">
          <a:gsLst>
            <a:gs pos="0">
              <a:schemeClr val="accent4">
                <a:hueOff val="-6261020"/>
                <a:satOff val="-52615"/>
                <a:lumOff val="55096"/>
                <a:alphaOff val="0"/>
                <a:shade val="51000"/>
                <a:satMod val="130000"/>
              </a:schemeClr>
            </a:gs>
            <a:gs pos="80000">
              <a:schemeClr val="accent4">
                <a:hueOff val="-6261020"/>
                <a:satOff val="-52615"/>
                <a:lumOff val="55096"/>
                <a:alphaOff val="0"/>
                <a:shade val="93000"/>
                <a:satMod val="130000"/>
              </a:schemeClr>
            </a:gs>
            <a:gs pos="100000">
              <a:schemeClr val="accent4">
                <a:hueOff val="-6261020"/>
                <a:satOff val="-52615"/>
                <a:lumOff val="550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Power Density</a:t>
          </a:r>
          <a:endParaRPr lang="en-US" sz="1600" kern="1200" dirty="0"/>
        </a:p>
      </dsp:txBody>
      <dsp:txXfrm>
        <a:off x="29091" y="2469929"/>
        <a:ext cx="1854688" cy="5377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9E43E-3729-4AB7-AF10-30983A1339C0}">
      <dsp:nvSpPr>
        <dsp:cNvPr id="0" name=""/>
        <dsp:cNvSpPr/>
      </dsp:nvSpPr>
      <dsp:spPr>
        <a:xfrm rot="5400000">
          <a:off x="4603845" y="2174298"/>
          <a:ext cx="890009" cy="3762736"/>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err="1" smtClean="0"/>
            <a:t>Preinstallation</a:t>
          </a:r>
          <a:r>
            <a:rPr lang="en-US" sz="1400" kern="1200" dirty="0" smtClean="0"/>
            <a:t> in ENP Rack Solutions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Special </a:t>
          </a:r>
          <a:r>
            <a:rPr lang="en-US" sz="1400" kern="1200" dirty="0" err="1" smtClean="0"/>
            <a:t>Knürr</a:t>
          </a:r>
          <a:r>
            <a:rPr lang="en-US" sz="1400" kern="1200" dirty="0" smtClean="0"/>
            <a:t> DCM Rack fastening w/o tools</a:t>
          </a:r>
        </a:p>
        <a:p>
          <a:pPr marL="114300" lvl="1" indent="-114300" algn="l" defTabSz="622300">
            <a:lnSpc>
              <a:spcPct val="90000"/>
            </a:lnSpc>
            <a:spcBef>
              <a:spcPct val="0"/>
            </a:spcBef>
            <a:spcAft>
              <a:spcPct val="15000"/>
            </a:spcAft>
            <a:buChar char="••"/>
          </a:pPr>
          <a:r>
            <a:rPr lang="en-US" sz="1400" kern="1200" dirty="0" smtClean="0"/>
            <a:t>One stop shop for all configurations</a:t>
          </a:r>
          <a:endParaRPr lang="en-US" sz="1400" kern="1200" dirty="0"/>
        </a:p>
      </dsp:txBody>
      <dsp:txXfrm rot="-5400000">
        <a:off x="3167482" y="3654109"/>
        <a:ext cx="3719289" cy="803115"/>
      </dsp:txXfrm>
    </dsp:sp>
    <dsp:sp modelId="{9612CA3F-13DA-47AC-A8D4-76F0DC4DDB16}">
      <dsp:nvSpPr>
        <dsp:cNvPr id="0" name=""/>
        <dsp:cNvSpPr/>
      </dsp:nvSpPr>
      <dsp:spPr>
        <a:xfrm>
          <a:off x="0" y="3471843"/>
          <a:ext cx="3165495" cy="1112512"/>
        </a:xfrm>
        <a:prstGeom prst="roundRect">
          <a:avLst/>
        </a:prstGeom>
        <a:solidFill>
          <a:schemeClr val="accent4">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Easier Physical &amp; Electrical Integration </a:t>
          </a:r>
          <a:r>
            <a:rPr lang="en-US" sz="1800" i="0" kern="1200" dirty="0" smtClean="0">
              <a:latin typeface="+mn-lt"/>
            </a:rPr>
            <a:t> </a:t>
          </a:r>
          <a:endParaRPr lang="en-US" sz="1800" i="0" kern="1200" dirty="0"/>
        </a:p>
      </dsp:txBody>
      <dsp:txXfrm>
        <a:off x="54308" y="3526151"/>
        <a:ext cx="3056879" cy="1003896"/>
      </dsp:txXfrm>
    </dsp:sp>
    <dsp:sp modelId="{EE1CEFAB-E202-4E1B-AEE5-B644B84CD938}">
      <dsp:nvSpPr>
        <dsp:cNvPr id="0" name=""/>
        <dsp:cNvSpPr/>
      </dsp:nvSpPr>
      <dsp:spPr>
        <a:xfrm rot="5400000">
          <a:off x="4594363" y="1051094"/>
          <a:ext cx="890009" cy="3781699"/>
        </a:xfrm>
        <a:prstGeom prst="round2SameRect">
          <a:avLst/>
        </a:prstGeom>
        <a:solidFill>
          <a:schemeClr val="accent4">
            <a:tint val="40000"/>
            <a:alpha val="90000"/>
            <a:hueOff val="-2258475"/>
            <a:satOff val="5109"/>
            <a:lumOff val="3261"/>
            <a:alphaOff val="0"/>
          </a:schemeClr>
        </a:solidFill>
        <a:ln w="25400" cap="flat" cmpd="sng" algn="ctr">
          <a:solidFill>
            <a:schemeClr val="accent4">
              <a:tint val="40000"/>
              <a:alpha val="90000"/>
              <a:hueOff val="-2258475"/>
              <a:satOff val="5109"/>
              <a:lumOff val="3261"/>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Simple fit into most enterprise networks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Out of band management</a:t>
          </a:r>
        </a:p>
        <a:p>
          <a:pPr marL="114300" lvl="1" indent="-114300" algn="l" defTabSz="622300">
            <a:lnSpc>
              <a:spcPct val="90000"/>
            </a:lnSpc>
            <a:spcBef>
              <a:spcPct val="0"/>
            </a:spcBef>
            <a:spcAft>
              <a:spcPct val="15000"/>
            </a:spcAft>
            <a:buChar char="••"/>
          </a:pPr>
          <a:r>
            <a:rPr lang="en-US" sz="1400" kern="1200" dirty="0" smtClean="0"/>
            <a:t>Part of IT Access and Control / DCIM solution</a:t>
          </a:r>
        </a:p>
      </dsp:txBody>
      <dsp:txXfrm rot="-5400000">
        <a:off x="3148519" y="2540386"/>
        <a:ext cx="3738252" cy="803115"/>
      </dsp:txXfrm>
    </dsp:sp>
    <dsp:sp modelId="{705DF5BF-CD4F-4B95-AD91-EEE73D27A945}">
      <dsp:nvSpPr>
        <dsp:cNvPr id="0" name=""/>
        <dsp:cNvSpPr/>
      </dsp:nvSpPr>
      <dsp:spPr>
        <a:xfrm>
          <a:off x="0" y="2365776"/>
          <a:ext cx="3146888" cy="1112512"/>
        </a:xfrm>
        <a:prstGeom prst="roundRect">
          <a:avLst/>
        </a:prstGeom>
        <a:solidFill>
          <a:schemeClr val="accent4">
            <a:hueOff val="-2087007"/>
            <a:satOff val="-17538"/>
            <a:lumOff val="18365"/>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Simplified Integration with Management Tools</a:t>
          </a:r>
          <a:endParaRPr lang="en-US" sz="1800" i="0" kern="1200" dirty="0"/>
        </a:p>
      </dsp:txBody>
      <dsp:txXfrm>
        <a:off x="54308" y="2420084"/>
        <a:ext cx="3038272" cy="1003896"/>
      </dsp:txXfrm>
    </dsp:sp>
    <dsp:sp modelId="{99498ECB-96B4-40EE-B9BA-49C42CA37629}">
      <dsp:nvSpPr>
        <dsp:cNvPr id="0" name=""/>
        <dsp:cNvSpPr/>
      </dsp:nvSpPr>
      <dsp:spPr>
        <a:xfrm rot="5400000">
          <a:off x="4592182" y="-138778"/>
          <a:ext cx="890009" cy="3786062"/>
        </a:xfrm>
        <a:prstGeom prst="round2SameRect">
          <a:avLst/>
        </a:prstGeom>
        <a:solidFill>
          <a:schemeClr val="accent4">
            <a:tint val="40000"/>
            <a:alpha val="90000"/>
            <a:hueOff val="-4516951"/>
            <a:satOff val="10219"/>
            <a:lumOff val="6523"/>
            <a:alphaOff val="0"/>
          </a:schemeClr>
        </a:solidFill>
        <a:ln w="25400" cap="flat" cmpd="sng" algn="ctr">
          <a:solidFill>
            <a:schemeClr val="accent4">
              <a:tint val="40000"/>
              <a:alpha val="90000"/>
              <a:hueOff val="-4516951"/>
              <a:satOff val="10219"/>
              <a:lumOff val="6523"/>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solidFill>
                <a:srgbClr val="4B4B4B"/>
              </a:solidFill>
            </a:rPr>
            <a:t>Highly accurate metering</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Lowest energy consumption</a:t>
          </a:r>
        </a:p>
        <a:p>
          <a:pPr marL="114300" lvl="1" indent="-114300" algn="l" defTabSz="622300">
            <a:lnSpc>
              <a:spcPct val="90000"/>
            </a:lnSpc>
            <a:spcBef>
              <a:spcPct val="0"/>
            </a:spcBef>
            <a:spcAft>
              <a:spcPct val="15000"/>
            </a:spcAft>
            <a:buChar char="••"/>
          </a:pPr>
          <a:r>
            <a:rPr lang="en-US" sz="1400" kern="1200" dirty="0" smtClean="0"/>
            <a:t>Centralized reports</a:t>
          </a:r>
        </a:p>
      </dsp:txBody>
      <dsp:txXfrm rot="-5400000">
        <a:off x="3144156" y="1352695"/>
        <a:ext cx="3742615" cy="803115"/>
      </dsp:txXfrm>
    </dsp:sp>
    <dsp:sp modelId="{DF58F21E-4567-4700-A59B-5847AF672713}">
      <dsp:nvSpPr>
        <dsp:cNvPr id="0" name=""/>
        <dsp:cNvSpPr/>
      </dsp:nvSpPr>
      <dsp:spPr>
        <a:xfrm>
          <a:off x="2728" y="1197994"/>
          <a:ext cx="3141674" cy="1112512"/>
        </a:xfrm>
        <a:prstGeom prst="roundRect">
          <a:avLst/>
        </a:prstGeom>
        <a:solidFill>
          <a:schemeClr val="accent4">
            <a:hueOff val="-4174013"/>
            <a:satOff val="-35077"/>
            <a:lumOff val="36731"/>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Optimized Energy &amp; Capacity Management</a:t>
          </a:r>
          <a:r>
            <a:rPr lang="en-US" sz="1800" i="0" kern="1200" dirty="0" smtClean="0">
              <a:latin typeface="+mn-lt"/>
              <a:cs typeface="+mn-cs"/>
            </a:rPr>
            <a:t> </a:t>
          </a:r>
          <a:endParaRPr lang="en-US" sz="1800" i="0" kern="1200" dirty="0"/>
        </a:p>
      </dsp:txBody>
      <dsp:txXfrm>
        <a:off x="57036" y="1252302"/>
        <a:ext cx="3033058" cy="1003896"/>
      </dsp:txXfrm>
    </dsp:sp>
    <dsp:sp modelId="{7BB43628-B915-4360-AC02-A8B90A934CD2}">
      <dsp:nvSpPr>
        <dsp:cNvPr id="0" name=""/>
        <dsp:cNvSpPr/>
      </dsp:nvSpPr>
      <dsp:spPr>
        <a:xfrm rot="5400000">
          <a:off x="4600123" y="-1307534"/>
          <a:ext cx="890009" cy="3770181"/>
        </a:xfrm>
        <a:prstGeom prst="round2SameRect">
          <a:avLst/>
        </a:prstGeom>
        <a:solidFill>
          <a:schemeClr val="accent4">
            <a:tint val="40000"/>
            <a:alpha val="90000"/>
            <a:hueOff val="-6775426"/>
            <a:satOff val="15328"/>
            <a:lumOff val="9784"/>
            <a:alphaOff val="0"/>
          </a:schemeClr>
        </a:solidFill>
        <a:ln w="25400" cap="flat" cmpd="sng" algn="ctr">
          <a:solidFill>
            <a:schemeClr val="accent4">
              <a:tint val="40000"/>
              <a:alpha val="90000"/>
              <a:hueOff val="-6775426"/>
              <a:satOff val="15328"/>
              <a:lumOff val="9784"/>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Adaptive Architecture</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solidFill>
                <a:srgbClr val="4B4B4B"/>
              </a:solidFill>
            </a:rPr>
            <a:t>Robust design and Proactive notifications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Designed for ensured distribution</a:t>
          </a:r>
        </a:p>
      </dsp:txBody>
      <dsp:txXfrm rot="-5400000">
        <a:off x="3160038" y="175998"/>
        <a:ext cx="3726734" cy="803115"/>
      </dsp:txXfrm>
    </dsp:sp>
    <dsp:sp modelId="{3412A87E-F012-4D95-82A2-A45523DB8FA6}">
      <dsp:nvSpPr>
        <dsp:cNvPr id="0" name=""/>
        <dsp:cNvSpPr/>
      </dsp:nvSpPr>
      <dsp:spPr>
        <a:xfrm>
          <a:off x="14899" y="39157"/>
          <a:ext cx="3158392" cy="1076811"/>
        </a:xfrm>
        <a:prstGeom prst="roundRect">
          <a:avLst/>
        </a:prstGeom>
        <a:solidFill>
          <a:schemeClr val="accent4">
            <a:hueOff val="-6261020"/>
            <a:satOff val="-52615"/>
            <a:lumOff val="55096"/>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High Availability Focus</a:t>
          </a:r>
          <a:endParaRPr lang="en-US" sz="1800" b="1" kern="1200" dirty="0">
            <a:solidFill>
              <a:schemeClr val="bg1"/>
            </a:solidFill>
          </a:endParaRPr>
        </a:p>
      </dsp:txBody>
      <dsp:txXfrm>
        <a:off x="67465" y="91723"/>
        <a:ext cx="3053260" cy="9716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018A3-219D-4256-9683-9529F443EC0A}">
      <dsp:nvSpPr>
        <dsp:cNvPr id="0" name=""/>
        <dsp:cNvSpPr/>
      </dsp:nvSpPr>
      <dsp:spPr>
        <a:xfrm>
          <a:off x="0" y="30887"/>
          <a:ext cx="5344087"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smtClean="0"/>
            <a:t>Supported appliances</a:t>
          </a:r>
          <a:endParaRPr lang="en-US" sz="3100" kern="1200"/>
        </a:p>
      </dsp:txBody>
      <dsp:txXfrm>
        <a:off x="35411" y="66298"/>
        <a:ext cx="5273265" cy="654577"/>
      </dsp:txXfrm>
    </dsp:sp>
    <dsp:sp modelId="{0F055C74-BA6F-4DC6-841C-A932B9B2CF12}">
      <dsp:nvSpPr>
        <dsp:cNvPr id="0" name=""/>
        <dsp:cNvSpPr/>
      </dsp:nvSpPr>
      <dsp:spPr>
        <a:xfrm>
          <a:off x="0" y="756287"/>
          <a:ext cx="5344087" cy="1187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9675"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smtClean="0"/>
            <a:t>ACS Serial console</a:t>
          </a:r>
          <a:endParaRPr lang="en-US" sz="2400" kern="1200"/>
        </a:p>
        <a:p>
          <a:pPr marL="228600" lvl="1" indent="-228600" algn="l" defTabSz="1066800" rtl="0">
            <a:lnSpc>
              <a:spcPct val="90000"/>
            </a:lnSpc>
            <a:spcBef>
              <a:spcPct val="0"/>
            </a:spcBef>
            <a:spcAft>
              <a:spcPct val="20000"/>
            </a:spcAft>
            <a:buChar char="••"/>
          </a:pPr>
          <a:r>
            <a:rPr lang="en-US" sz="2400" kern="1200" smtClean="0"/>
            <a:t>MergePoint Unity (KVM Switch)</a:t>
          </a:r>
          <a:endParaRPr lang="en-US" sz="2400" kern="1200"/>
        </a:p>
        <a:p>
          <a:pPr marL="228600" lvl="1" indent="-228600" algn="l" defTabSz="1066800" rtl="0">
            <a:lnSpc>
              <a:spcPct val="90000"/>
            </a:lnSpc>
            <a:spcBef>
              <a:spcPct val="0"/>
            </a:spcBef>
            <a:spcAft>
              <a:spcPct val="20000"/>
            </a:spcAft>
            <a:buChar char="••"/>
          </a:pPr>
          <a:r>
            <a:rPr lang="en-US" sz="2400" kern="1200" smtClean="0"/>
            <a:t>Universal Management Gateway</a:t>
          </a:r>
          <a:endParaRPr lang="en-US" sz="2400" kern="1200"/>
        </a:p>
      </dsp:txBody>
      <dsp:txXfrm>
        <a:off x="0" y="756287"/>
        <a:ext cx="5344087" cy="1187145"/>
      </dsp:txXfrm>
    </dsp:sp>
    <dsp:sp modelId="{580BBA0F-6488-45FA-9D34-422B8522EE96}">
      <dsp:nvSpPr>
        <dsp:cNvPr id="0" name=""/>
        <dsp:cNvSpPr/>
      </dsp:nvSpPr>
      <dsp:spPr>
        <a:xfrm>
          <a:off x="0" y="1943432"/>
          <a:ext cx="5344087"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smtClean="0"/>
            <a:t>Benefits</a:t>
          </a:r>
          <a:endParaRPr lang="en-US" sz="3100" kern="1200"/>
        </a:p>
      </dsp:txBody>
      <dsp:txXfrm>
        <a:off x="35411" y="1978843"/>
        <a:ext cx="5273265" cy="654577"/>
      </dsp:txXfrm>
    </dsp:sp>
    <dsp:sp modelId="{FE2C47B9-A1AB-4592-AF85-DB0A5858D868}">
      <dsp:nvSpPr>
        <dsp:cNvPr id="0" name=""/>
        <dsp:cNvSpPr/>
      </dsp:nvSpPr>
      <dsp:spPr>
        <a:xfrm>
          <a:off x="0" y="2668832"/>
          <a:ext cx="5344087" cy="26309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9675"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smtClean="0"/>
            <a:t>Minimize IP addresses</a:t>
          </a:r>
          <a:endParaRPr lang="en-US" sz="2400" kern="1200"/>
        </a:p>
        <a:p>
          <a:pPr marL="228600" lvl="1" indent="-228600" algn="l" defTabSz="1066800" rtl="0">
            <a:lnSpc>
              <a:spcPct val="90000"/>
            </a:lnSpc>
            <a:spcBef>
              <a:spcPct val="0"/>
            </a:spcBef>
            <a:spcAft>
              <a:spcPct val="20000"/>
            </a:spcAft>
            <a:buChar char="••"/>
          </a:pPr>
          <a:r>
            <a:rPr lang="en-US" sz="2400" kern="1200" smtClean="0"/>
            <a:t>Out of band communications</a:t>
          </a:r>
          <a:endParaRPr lang="en-US" sz="2400" kern="1200"/>
        </a:p>
        <a:p>
          <a:pPr marL="228600" lvl="1" indent="-228600" algn="l" defTabSz="1066800" rtl="0">
            <a:lnSpc>
              <a:spcPct val="90000"/>
            </a:lnSpc>
            <a:spcBef>
              <a:spcPct val="0"/>
            </a:spcBef>
            <a:spcAft>
              <a:spcPct val="20000"/>
            </a:spcAft>
            <a:buChar char="••"/>
          </a:pPr>
          <a:r>
            <a:rPr lang="en-US" sz="2400" kern="1200" smtClean="0"/>
            <a:t>Redundant communication path</a:t>
          </a:r>
          <a:endParaRPr lang="en-US" sz="2400" kern="1200"/>
        </a:p>
        <a:p>
          <a:pPr marL="228600" lvl="1" indent="-228600" algn="l" defTabSz="1066800" rtl="0">
            <a:lnSpc>
              <a:spcPct val="90000"/>
            </a:lnSpc>
            <a:spcBef>
              <a:spcPct val="0"/>
            </a:spcBef>
            <a:spcAft>
              <a:spcPct val="20000"/>
            </a:spcAft>
            <a:buChar char="••"/>
          </a:pPr>
          <a:r>
            <a:rPr lang="en-US" sz="2400" kern="1200" smtClean="0"/>
            <a:t>Consolidated management of all rack based equipment</a:t>
          </a:r>
          <a:endParaRPr lang="en-US" sz="2400" kern="1200"/>
        </a:p>
        <a:p>
          <a:pPr marL="228600" lvl="1" indent="-228600" algn="l" defTabSz="1066800" rtl="0">
            <a:lnSpc>
              <a:spcPct val="90000"/>
            </a:lnSpc>
            <a:spcBef>
              <a:spcPct val="0"/>
            </a:spcBef>
            <a:spcAft>
              <a:spcPct val="20000"/>
            </a:spcAft>
            <a:buChar char="••"/>
          </a:pPr>
          <a:r>
            <a:rPr lang="en-US" sz="2400" kern="1200" smtClean="0"/>
            <a:t>Simplified association of IT equipment to Rack PDU outlets</a:t>
          </a:r>
          <a:endParaRPr lang="en-US" sz="2400" kern="1200"/>
        </a:p>
      </dsp:txBody>
      <dsp:txXfrm>
        <a:off x="0" y="2668832"/>
        <a:ext cx="5344087" cy="263097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DF790EB-A1BC-4E6E-B20C-922D675A6635}" type="datetimeFigureOut">
              <a:rPr lang="en-US" smtClean="0"/>
              <a:pPr/>
              <a:t>12/8/2013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A354EA-B4A6-4AFA-BAD9-698C4D88C757}" type="slidenum">
              <a:rPr lang="en-US" smtClean="0"/>
              <a:pPr/>
              <a:t>‹Nr.›</a:t>
            </a:fld>
            <a:endParaRPr lang="en-US"/>
          </a:p>
        </p:txBody>
      </p:sp>
    </p:spTree>
    <p:extLst>
      <p:ext uri="{BB962C8B-B14F-4D97-AF65-F5344CB8AC3E}">
        <p14:creationId xmlns:p14="http://schemas.microsoft.com/office/powerpoint/2010/main" val="494469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F820D8-F536-4E32-BC89-4DF5A34751A5}" type="datetimeFigureOut">
              <a:rPr lang="en-US" smtClean="0"/>
              <a:pPr/>
              <a:t>12/8/2013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D3C600-83EA-4D6D-8CED-480C6DC908F0}" type="slidenum">
              <a:rPr lang="en-US" smtClean="0"/>
              <a:pPr/>
              <a:t>‹Nr.›</a:t>
            </a:fld>
            <a:endParaRPr lang="en-US"/>
          </a:p>
        </p:txBody>
      </p:sp>
    </p:spTree>
    <p:extLst>
      <p:ext uri="{BB962C8B-B14F-4D97-AF65-F5344CB8AC3E}">
        <p14:creationId xmlns:p14="http://schemas.microsoft.com/office/powerpoint/2010/main" val="3902189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C1D50D-73A9-46ED-9211-AB1A869AAF33}" type="slidenum">
              <a:rPr lang="en-US" smtClean="0"/>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42D7215A-01C1-464C-9A77-D1A669E23609}" type="slidenum">
              <a:rPr lang="en-GB" altLang="de-DE" sz="1200">
                <a:latin typeface="Bookman Old Style" pitchFamily="18" charset="0"/>
              </a:rPr>
              <a:pPr/>
              <a:t>6</a:t>
            </a:fld>
            <a:endParaRPr lang="en-GB" altLang="de-DE" sz="1200">
              <a:latin typeface="Bookman Old Style" pitchFamily="18" charset="0"/>
            </a:endParaRPr>
          </a:p>
        </p:txBody>
      </p:sp>
      <p:sp>
        <p:nvSpPr>
          <p:cNvPr id="113667" name="Rectangle 7"/>
          <p:cNvSpPr txBox="1">
            <a:spLocks noGrp="1" noChangeArrowheads="1"/>
          </p:cNvSpPr>
          <p:nvPr/>
        </p:nvSpPr>
        <p:spPr bwMode="auto">
          <a:xfrm>
            <a:off x="3882928" y="8701480"/>
            <a:ext cx="2975072" cy="44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05" rIns="92226" bIns="46105" anchor="b"/>
          <a:lstStyle>
            <a:lvl1pPr defTabSz="1012825">
              <a:defRPr sz="1600" b="1">
                <a:solidFill>
                  <a:schemeClr val="tx1"/>
                </a:solidFill>
                <a:latin typeface="Arial" charset="0"/>
                <a:cs typeface="Arial" charset="0"/>
              </a:defRPr>
            </a:lvl1pPr>
            <a:lvl2pPr marL="742950" indent="-285750" defTabSz="1012825">
              <a:defRPr sz="1600" b="1">
                <a:solidFill>
                  <a:schemeClr val="tx1"/>
                </a:solidFill>
                <a:latin typeface="Arial" charset="0"/>
                <a:cs typeface="Arial" charset="0"/>
              </a:defRPr>
            </a:lvl2pPr>
            <a:lvl3pPr marL="1143000" indent="-228600" defTabSz="1012825">
              <a:defRPr sz="1600" b="1">
                <a:solidFill>
                  <a:schemeClr val="tx1"/>
                </a:solidFill>
                <a:latin typeface="Arial" charset="0"/>
                <a:cs typeface="Arial" charset="0"/>
              </a:defRPr>
            </a:lvl3pPr>
            <a:lvl4pPr marL="1600200" indent="-228600" defTabSz="1012825">
              <a:defRPr sz="1600" b="1">
                <a:solidFill>
                  <a:schemeClr val="tx1"/>
                </a:solidFill>
                <a:latin typeface="Arial" charset="0"/>
                <a:cs typeface="Arial" charset="0"/>
              </a:defRPr>
            </a:lvl4pPr>
            <a:lvl5pPr marL="2057400" indent="-228600" defTabSz="1012825">
              <a:defRPr sz="1600" b="1">
                <a:solidFill>
                  <a:schemeClr val="tx1"/>
                </a:solidFill>
                <a:latin typeface="Arial" charset="0"/>
                <a:cs typeface="Arial" charset="0"/>
              </a:defRPr>
            </a:lvl5pPr>
            <a:lvl6pPr marL="2514600" indent="-228600" algn="ctr" defTabSz="1012825"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1012825"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1012825"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1012825"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fld id="{A3DE0600-CD72-4782-98DB-B6B366573EE1}" type="slidenum">
              <a:rPr lang="en-US" altLang="de-DE" sz="1800" b="0">
                <a:solidFill>
                  <a:srgbClr val="0F245F"/>
                </a:solidFill>
                <a:latin typeface="Times" pitchFamily="-128" charset="0"/>
              </a:rPr>
              <a:pPr algn="r">
                <a:spcBef>
                  <a:spcPct val="0"/>
                </a:spcBef>
                <a:buSzPct val="100000"/>
              </a:pPr>
              <a:t>6</a:t>
            </a:fld>
            <a:endParaRPr lang="en-US" altLang="de-DE" sz="1800" b="0">
              <a:solidFill>
                <a:srgbClr val="0F245F"/>
              </a:solidFill>
              <a:latin typeface="Times" pitchFamily="-128" charset="0"/>
            </a:endParaRPr>
          </a:p>
        </p:txBody>
      </p:sp>
      <p:sp>
        <p:nvSpPr>
          <p:cNvPr id="113668" name="Rectangle 2"/>
          <p:cNvSpPr>
            <a:spLocks noGrp="1" noRot="1" noChangeAspect="1" noChangeArrowheads="1" noTextEdit="1"/>
          </p:cNvSpPr>
          <p:nvPr>
            <p:ph type="sldImg"/>
          </p:nvPr>
        </p:nvSpPr>
        <p:spPr>
          <a:xfrm>
            <a:off x="1144588" y="698500"/>
            <a:ext cx="4572000" cy="3429000"/>
          </a:xfrm>
          <a:ln/>
        </p:spPr>
      </p:sp>
      <p:sp>
        <p:nvSpPr>
          <p:cNvPr id="113669" name="Rectangle 3"/>
          <p:cNvSpPr>
            <a:spLocks noGrp="1" noChangeArrowheads="1"/>
          </p:cNvSpPr>
          <p:nvPr>
            <p:ph type="body" idx="1"/>
          </p:nvPr>
        </p:nvSpPr>
        <p:spPr>
          <a:xfrm>
            <a:off x="904790" y="4350031"/>
            <a:ext cx="5048420" cy="4096149"/>
          </a:xfrm>
          <a:noFill/>
        </p:spPr>
        <p:txBody>
          <a:bodyPr lIns="92226" tIns="46105" rIns="92226" bIns="46105"/>
          <a:lstStyle/>
          <a:p>
            <a:r>
              <a:rPr lang="en-US" altLang="de-DE" smtClean="0">
                <a:solidFill>
                  <a:srgbClr val="0F245F"/>
                </a:solidFill>
              </a:rPr>
              <a:t>Expanded explanation of products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2569" name="Picture 1065" descr="network power color"/>
          <p:cNvPicPr>
            <a:picLocks noChangeAspect="1" noChangeArrowheads="1"/>
          </p:cNvPicPr>
          <p:nvPr/>
        </p:nvPicPr>
        <p:blipFill>
          <a:blip r:embed="rId2" cstate="print"/>
          <a:srcRect/>
          <a:stretch>
            <a:fillRect/>
          </a:stretch>
        </p:blipFill>
        <p:spPr bwMode="auto">
          <a:xfrm>
            <a:off x="5867400" y="4705350"/>
            <a:ext cx="2444750" cy="1635125"/>
          </a:xfrm>
          <a:prstGeom prst="rect">
            <a:avLst/>
          </a:prstGeom>
          <a:noFill/>
        </p:spPr>
      </p:pic>
      <p:sp>
        <p:nvSpPr>
          <p:cNvPr id="22531" name="Rectangle 1027"/>
          <p:cNvSpPr>
            <a:spLocks noGrp="1" noChangeArrowheads="1"/>
          </p:cNvSpPr>
          <p:nvPr>
            <p:ph type="ctrTitle"/>
          </p:nvPr>
        </p:nvSpPr>
        <p:spPr>
          <a:xfrm>
            <a:off x="2044700" y="1533525"/>
            <a:ext cx="5880100" cy="1006475"/>
          </a:xfrm>
          <a:effectLst/>
        </p:spPr>
        <p:txBody>
          <a:bodyPr/>
          <a:lstStyle>
            <a:lvl1pPr>
              <a:lnSpc>
                <a:spcPct val="75000"/>
              </a:lnSpc>
              <a:defRPr sz="4000"/>
            </a:lvl1pPr>
          </a:lstStyle>
          <a:p>
            <a:r>
              <a:rPr lang="en-US" smtClean="0"/>
              <a:t>Click to edit Master title style</a:t>
            </a:r>
            <a:endParaRPr lang="en-US"/>
          </a:p>
        </p:txBody>
      </p:sp>
      <p:sp>
        <p:nvSpPr>
          <p:cNvPr id="22532" name="Rectangle 1028"/>
          <p:cNvSpPr>
            <a:spLocks noGrp="1" noChangeArrowheads="1"/>
          </p:cNvSpPr>
          <p:nvPr>
            <p:ph type="subTitle" idx="1"/>
          </p:nvPr>
        </p:nvSpPr>
        <p:spPr>
          <a:xfrm>
            <a:off x="2044700" y="2692400"/>
            <a:ext cx="5880100" cy="819150"/>
          </a:xfrm>
        </p:spPr>
        <p:txBody>
          <a:bodyPr/>
          <a:lstStyle>
            <a:lvl1pPr marL="0" indent="0">
              <a:buFont typeface="Wingdings" pitchFamily="2" charset="2"/>
              <a:buNone/>
              <a:defRPr/>
            </a:lvl1pPr>
          </a:lstStyle>
          <a:p>
            <a:r>
              <a:rPr lang="en-US" smtClean="0"/>
              <a:t>Click to edit Master subtitle style</a:t>
            </a:r>
            <a:endParaRPr lang="en-US"/>
          </a:p>
        </p:txBody>
      </p:sp>
      <p:sp>
        <p:nvSpPr>
          <p:cNvPr id="22541" name="Line 1037"/>
          <p:cNvSpPr>
            <a:spLocks noChangeShapeType="1"/>
          </p:cNvSpPr>
          <p:nvPr/>
        </p:nvSpPr>
        <p:spPr bwMode="auto">
          <a:xfrm>
            <a:off x="0" y="2557463"/>
            <a:ext cx="8059738" cy="0"/>
          </a:xfrm>
          <a:prstGeom prst="line">
            <a:avLst/>
          </a:prstGeom>
          <a:noFill/>
          <a:ln w="9525">
            <a:solidFill>
              <a:schemeClr val="hlink"/>
            </a:solidFill>
            <a:round/>
            <a:headEnd/>
            <a:tailEnd/>
          </a:ln>
          <a:effectLst/>
        </p:spPr>
        <p:txBody>
          <a:bodyPr wrap="none" anchor="ctr"/>
          <a:lstStyle/>
          <a:p>
            <a:endParaRPr lang="en-US"/>
          </a:p>
        </p:txBody>
      </p:sp>
      <p:sp>
        <p:nvSpPr>
          <p:cNvPr id="22542" name="Line 1038"/>
          <p:cNvSpPr>
            <a:spLocks noChangeShapeType="1"/>
          </p:cNvSpPr>
          <p:nvPr/>
        </p:nvSpPr>
        <p:spPr bwMode="auto">
          <a:xfrm>
            <a:off x="1952625" y="0"/>
            <a:ext cx="0" cy="3436938"/>
          </a:xfrm>
          <a:prstGeom prst="line">
            <a:avLst/>
          </a:prstGeom>
          <a:noFill/>
          <a:ln w="9525">
            <a:solidFill>
              <a:schemeClr val="hlink"/>
            </a:solidFill>
            <a:round/>
            <a:headEnd/>
            <a:tailEnd/>
          </a:ln>
          <a:effectLst/>
        </p:spPr>
        <p:txBody>
          <a:bodyPr wrap="none" anchor="ctr"/>
          <a:lstStyle/>
          <a:p>
            <a:endParaRPr lang="en-US"/>
          </a:p>
        </p:txBody>
      </p:sp>
      <p:sp>
        <p:nvSpPr>
          <p:cNvPr id="22558" name="Rectangle 1054"/>
          <p:cNvSpPr>
            <a:spLocks noGrp="1" noChangeArrowheads="1"/>
          </p:cNvSpPr>
          <p:nvPr>
            <p:ph type="dt" sz="half" idx="2"/>
          </p:nvPr>
        </p:nvSpPr>
        <p:spPr/>
        <p:txBody>
          <a:bodyPr/>
          <a:lstStyle>
            <a:lvl1pPr>
              <a:defRPr/>
            </a:lvl1pPr>
          </a:lstStyle>
          <a:p>
            <a:fld id="{CC4B526C-9925-4531-BFC8-E713D6823DC4}" type="datetimeFigureOut">
              <a:rPr lang="en-US" smtClean="0"/>
              <a:pPr/>
              <a:t>12/8/2013</a:t>
            </a:fld>
            <a:endParaRPr lang="en-US"/>
          </a:p>
        </p:txBody>
      </p:sp>
      <p:sp>
        <p:nvSpPr>
          <p:cNvPr id="22559" name="Rectangle 1055"/>
          <p:cNvSpPr>
            <a:spLocks noGrp="1" noChangeArrowheads="1"/>
          </p:cNvSpPr>
          <p:nvPr>
            <p:ph type="sldNum" sz="quarter" idx="4"/>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1488" y="623888"/>
            <a:ext cx="2078037" cy="2593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84200" y="623888"/>
            <a:ext cx="6084888" cy="2593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network power color"/>
          <p:cNvPicPr>
            <a:picLocks noChangeAspect="1" noChangeArrowheads="1"/>
          </p:cNvPicPr>
          <p:nvPr/>
        </p:nvPicPr>
        <p:blipFill>
          <a:blip r:embed="rId2" cstate="print"/>
          <a:srcRect/>
          <a:stretch>
            <a:fillRect/>
          </a:stretch>
        </p:blipFill>
        <p:spPr bwMode="auto">
          <a:xfrm>
            <a:off x="5867703" y="4705948"/>
            <a:ext cx="2444750" cy="1634133"/>
          </a:xfrm>
          <a:prstGeom prst="rect">
            <a:avLst/>
          </a:prstGeom>
          <a:noFill/>
          <a:ln w="9525">
            <a:noFill/>
            <a:miter lim="800000"/>
            <a:headEnd/>
            <a:tailEnd/>
          </a:ln>
        </p:spPr>
      </p:pic>
      <p:sp>
        <p:nvSpPr>
          <p:cNvPr id="5" name="Line 5"/>
          <p:cNvSpPr>
            <a:spLocks noChangeShapeType="1"/>
          </p:cNvSpPr>
          <p:nvPr/>
        </p:nvSpPr>
        <p:spPr bwMode="auto">
          <a:xfrm>
            <a:off x="2" y="2556867"/>
            <a:ext cx="8059965"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6" name="Line 6"/>
          <p:cNvSpPr>
            <a:spLocks noChangeShapeType="1"/>
          </p:cNvSpPr>
          <p:nvPr/>
        </p:nvSpPr>
        <p:spPr bwMode="auto">
          <a:xfrm>
            <a:off x="1953381" y="0"/>
            <a:ext cx="0" cy="3436442"/>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768003" name="Rectangle 3"/>
          <p:cNvSpPr>
            <a:spLocks noGrp="1" noChangeArrowheads="1"/>
          </p:cNvSpPr>
          <p:nvPr>
            <p:ph type="ctrTitle"/>
          </p:nvPr>
        </p:nvSpPr>
        <p:spPr>
          <a:xfrm>
            <a:off x="2044095" y="1448101"/>
            <a:ext cx="5486703" cy="1168300"/>
          </a:xfrm>
          <a:effectLst/>
        </p:spPr>
        <p:txBody>
          <a:bodyPr/>
          <a:lstStyle>
            <a:lvl1pPr>
              <a:lnSpc>
                <a:spcPct val="75000"/>
              </a:lnSpc>
              <a:defRPr sz="3800"/>
            </a:lvl1pPr>
          </a:lstStyle>
          <a:p>
            <a:r>
              <a:rPr lang="en-US"/>
              <a:t>Title</a:t>
            </a:r>
          </a:p>
        </p:txBody>
      </p:sp>
      <p:sp>
        <p:nvSpPr>
          <p:cNvPr id="768004" name="Rectangle 4"/>
          <p:cNvSpPr>
            <a:spLocks noGrp="1" noChangeArrowheads="1"/>
          </p:cNvSpPr>
          <p:nvPr>
            <p:ph type="subTitle" idx="1"/>
          </p:nvPr>
        </p:nvSpPr>
        <p:spPr>
          <a:xfrm>
            <a:off x="2057703" y="2692304"/>
            <a:ext cx="5574392" cy="1650503"/>
          </a:xfrm>
        </p:spPr>
        <p:txBody>
          <a:bodyPr/>
          <a:lstStyle>
            <a:lvl1pPr marL="0" indent="0">
              <a:buFont typeface="Wingdings" pitchFamily="2" charset="2"/>
              <a:buNone/>
              <a:defRPr/>
            </a:lvl1pPr>
          </a:lstStyle>
          <a:p>
            <a:r>
              <a:rPr lang="en-US"/>
              <a:t>Presenter and Title</a:t>
            </a:r>
          </a:p>
        </p:txBody>
      </p:sp>
      <p:sp>
        <p:nvSpPr>
          <p:cNvPr id="9" name="Rectangle 58"/>
          <p:cNvSpPr>
            <a:spLocks noChangeArrowheads="1"/>
          </p:cNvSpPr>
          <p:nvPr userDrawn="1"/>
        </p:nvSpPr>
        <p:spPr bwMode="auto">
          <a:xfrm>
            <a:off x="5860145" y="6536532"/>
            <a:ext cx="2394857" cy="210433"/>
          </a:xfrm>
          <a:prstGeom prst="rect">
            <a:avLst/>
          </a:prstGeom>
          <a:noFill/>
          <a:ln w="9525">
            <a:noFill/>
            <a:miter lim="800000"/>
            <a:headEnd/>
            <a:tailEnd/>
          </a:ln>
          <a:effectLst/>
        </p:spPr>
        <p:txBody>
          <a:bodyPr lIns="86478" tIns="43239" rIns="86478" bIns="43239">
            <a:spAutoFit/>
          </a:bodyPr>
          <a:lstStyle/>
          <a:p>
            <a:pPr algn="ctr" eaLnBrk="0" hangingPunct="0">
              <a:defRPr/>
            </a:pPr>
            <a:r>
              <a:rPr lang="en-US" sz="800" b="1" i="1" dirty="0">
                <a:solidFill>
                  <a:srgbClr val="000000"/>
                </a:solidFill>
                <a:cs typeface="Arial" pitchFamily="34" charset="0"/>
              </a:rPr>
              <a:t>COMPANY CONFIDENTIAL</a:t>
            </a:r>
            <a:endParaRPr lang="en-US" sz="800" b="1" dirty="0">
              <a:solidFill>
                <a:srgbClr val="000000"/>
              </a:solidFill>
              <a:cs typeface="Arial" pitchFamily="34" charset="0"/>
            </a:endParaRPr>
          </a:p>
        </p:txBody>
      </p:sp>
      <p:sp>
        <p:nvSpPr>
          <p:cNvPr id="8"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2" descr="network power color"/>
          <p:cNvPicPr>
            <a:picLocks noChangeAspect="1" noChangeArrowheads="1"/>
          </p:cNvPicPr>
          <p:nvPr/>
        </p:nvPicPr>
        <p:blipFill>
          <a:blip r:embed="rId2" cstate="print"/>
          <a:srcRect/>
          <a:stretch>
            <a:fillRect/>
          </a:stretch>
        </p:blipFill>
        <p:spPr bwMode="auto">
          <a:xfrm>
            <a:off x="5867703" y="4705948"/>
            <a:ext cx="2444750" cy="1634133"/>
          </a:xfrm>
          <a:prstGeom prst="rect">
            <a:avLst/>
          </a:prstGeom>
          <a:noFill/>
          <a:ln w="9525">
            <a:noFill/>
            <a:miter lim="800000"/>
            <a:headEnd/>
            <a:tailEnd/>
          </a:ln>
        </p:spPr>
      </p:pic>
      <p:sp>
        <p:nvSpPr>
          <p:cNvPr id="5" name="Line 5"/>
          <p:cNvSpPr>
            <a:spLocks noChangeShapeType="1"/>
          </p:cNvSpPr>
          <p:nvPr/>
        </p:nvSpPr>
        <p:spPr bwMode="auto">
          <a:xfrm>
            <a:off x="2" y="2556867"/>
            <a:ext cx="8059965"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6" name="Line 6"/>
          <p:cNvSpPr>
            <a:spLocks noChangeShapeType="1"/>
          </p:cNvSpPr>
          <p:nvPr/>
        </p:nvSpPr>
        <p:spPr bwMode="auto">
          <a:xfrm>
            <a:off x="1953381" y="0"/>
            <a:ext cx="0" cy="3436442"/>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768003" name="Rectangle 3"/>
          <p:cNvSpPr>
            <a:spLocks noGrp="1" noChangeArrowheads="1"/>
          </p:cNvSpPr>
          <p:nvPr>
            <p:ph type="ctrTitle"/>
          </p:nvPr>
        </p:nvSpPr>
        <p:spPr>
          <a:xfrm>
            <a:off x="2044095" y="1448101"/>
            <a:ext cx="5486703" cy="1168300"/>
          </a:xfrm>
          <a:effectLst/>
        </p:spPr>
        <p:txBody>
          <a:bodyPr/>
          <a:lstStyle>
            <a:lvl1pPr>
              <a:lnSpc>
                <a:spcPct val="75000"/>
              </a:lnSpc>
              <a:defRPr sz="3800"/>
            </a:lvl1pPr>
          </a:lstStyle>
          <a:p>
            <a:r>
              <a:rPr lang="en-US"/>
              <a:t>Title</a:t>
            </a:r>
          </a:p>
        </p:txBody>
      </p:sp>
      <p:sp>
        <p:nvSpPr>
          <p:cNvPr id="768004" name="Rectangle 4"/>
          <p:cNvSpPr>
            <a:spLocks noGrp="1" noChangeArrowheads="1"/>
          </p:cNvSpPr>
          <p:nvPr>
            <p:ph type="subTitle" idx="1"/>
          </p:nvPr>
        </p:nvSpPr>
        <p:spPr>
          <a:xfrm>
            <a:off x="2057703" y="2692304"/>
            <a:ext cx="5574392" cy="1650503"/>
          </a:xfrm>
        </p:spPr>
        <p:txBody>
          <a:bodyPr/>
          <a:lstStyle>
            <a:lvl1pPr marL="0" indent="0">
              <a:buFont typeface="Wingdings" pitchFamily="2" charset="2"/>
              <a:buNone/>
              <a:defRPr/>
            </a:lvl1pPr>
          </a:lstStyle>
          <a:p>
            <a:r>
              <a:rPr lang="en-US"/>
              <a:t>Presenter and Title</a:t>
            </a:r>
          </a:p>
        </p:txBody>
      </p:sp>
      <p:sp>
        <p:nvSpPr>
          <p:cNvPr id="8"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690" y="4406801"/>
            <a:ext cx="7772703" cy="1361777"/>
          </a:xfrm>
        </p:spPr>
        <p:txBody>
          <a:bodyPr anchor="t"/>
          <a:lstStyle>
            <a:lvl1pPr algn="l">
              <a:defRPr sz="3800" b="1" cap="all"/>
            </a:lvl1pPr>
          </a:lstStyle>
          <a:p>
            <a:r>
              <a:rPr lang="en-US" smtClean="0"/>
              <a:t>Click to edit Master title style</a:t>
            </a:r>
            <a:endParaRPr lang="en-US"/>
          </a:p>
        </p:txBody>
      </p:sp>
      <p:sp>
        <p:nvSpPr>
          <p:cNvPr id="3" name="Text Placeholder 2"/>
          <p:cNvSpPr>
            <a:spLocks noGrp="1"/>
          </p:cNvSpPr>
          <p:nvPr>
            <p:ph type="body" idx="1"/>
          </p:nvPr>
        </p:nvSpPr>
        <p:spPr>
          <a:xfrm>
            <a:off x="722690" y="2906613"/>
            <a:ext cx="7772703" cy="1500188"/>
          </a:xfrm>
        </p:spPr>
        <p:txBody>
          <a:bodyPr anchor="b"/>
          <a:lstStyle>
            <a:lvl1pPr marL="0" indent="0">
              <a:buNone/>
              <a:defRPr sz="1900"/>
            </a:lvl1pPr>
            <a:lvl2pPr marL="432389" indent="0">
              <a:buNone/>
              <a:defRPr sz="1700"/>
            </a:lvl2pPr>
            <a:lvl3pPr marL="864777" indent="0">
              <a:buNone/>
              <a:defRPr sz="1500"/>
            </a:lvl3pPr>
            <a:lvl4pPr marL="1297165" indent="0">
              <a:buNone/>
              <a:defRPr sz="1300"/>
            </a:lvl4pPr>
            <a:lvl5pPr marL="1729554" indent="0">
              <a:buNone/>
              <a:defRPr sz="1300"/>
            </a:lvl5pPr>
            <a:lvl6pPr marL="2161941" indent="0">
              <a:buNone/>
              <a:defRPr sz="1300"/>
            </a:lvl6pPr>
            <a:lvl7pPr marL="2594330" indent="0">
              <a:buNone/>
              <a:defRPr sz="1300"/>
            </a:lvl7pPr>
            <a:lvl8pPr marL="3026718" indent="0">
              <a:buNone/>
              <a:defRPr sz="1300"/>
            </a:lvl8pPr>
            <a:lvl9pPr marL="3459107" indent="0">
              <a:buNone/>
              <a:defRPr sz="1300"/>
            </a:lvl9pPr>
          </a:lstStyle>
          <a:p>
            <a:pPr lvl="0"/>
            <a:r>
              <a:rPr lang="en-US" smtClean="0"/>
              <a:t>Click to edit Master text styles</a:t>
            </a:r>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298" y="1206996"/>
            <a:ext cx="4080630" cy="4546699"/>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35074" y="1206996"/>
            <a:ext cx="4080631" cy="4546699"/>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597" y="275333"/>
            <a:ext cx="823081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6595" y="1534421"/>
            <a:ext cx="4041322" cy="639961"/>
          </a:xfrm>
        </p:spPr>
        <p:txBody>
          <a:bodyPr anchor="b"/>
          <a:lstStyle>
            <a:lvl1pPr marL="0" indent="0">
              <a:buNone/>
              <a:defRPr sz="2300" b="1"/>
            </a:lvl1pPr>
            <a:lvl2pPr marL="432389" indent="0">
              <a:buNone/>
              <a:defRPr sz="1900" b="1"/>
            </a:lvl2pPr>
            <a:lvl3pPr marL="864777" indent="0">
              <a:buNone/>
              <a:defRPr sz="1700" b="1"/>
            </a:lvl3pPr>
            <a:lvl4pPr marL="1297165" indent="0">
              <a:buNone/>
              <a:defRPr sz="1500" b="1"/>
            </a:lvl4pPr>
            <a:lvl5pPr marL="1729554" indent="0">
              <a:buNone/>
              <a:defRPr sz="1500" b="1"/>
            </a:lvl5pPr>
            <a:lvl6pPr marL="2161941" indent="0">
              <a:buNone/>
              <a:defRPr sz="1500" b="1"/>
            </a:lvl6pPr>
            <a:lvl7pPr marL="2594330" indent="0">
              <a:buNone/>
              <a:defRPr sz="1500" b="1"/>
            </a:lvl7pPr>
            <a:lvl8pPr marL="3026718" indent="0">
              <a:buNone/>
              <a:defRPr sz="1500" b="1"/>
            </a:lvl8pPr>
            <a:lvl9pPr marL="3459107"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456595" y="2174380"/>
            <a:ext cx="4041322"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74" y="1534421"/>
            <a:ext cx="4042833" cy="639961"/>
          </a:xfrm>
        </p:spPr>
        <p:txBody>
          <a:bodyPr anchor="b"/>
          <a:lstStyle>
            <a:lvl1pPr marL="0" indent="0">
              <a:buNone/>
              <a:defRPr sz="2300" b="1"/>
            </a:lvl1pPr>
            <a:lvl2pPr marL="432389" indent="0">
              <a:buNone/>
              <a:defRPr sz="1900" b="1"/>
            </a:lvl2pPr>
            <a:lvl3pPr marL="864777" indent="0">
              <a:buNone/>
              <a:defRPr sz="1700" b="1"/>
            </a:lvl3pPr>
            <a:lvl4pPr marL="1297165" indent="0">
              <a:buNone/>
              <a:defRPr sz="1500" b="1"/>
            </a:lvl4pPr>
            <a:lvl5pPr marL="1729554" indent="0">
              <a:buNone/>
              <a:defRPr sz="1500" b="1"/>
            </a:lvl5pPr>
            <a:lvl6pPr marL="2161941" indent="0">
              <a:buNone/>
              <a:defRPr sz="1500" b="1"/>
            </a:lvl6pPr>
            <a:lvl7pPr marL="2594330" indent="0">
              <a:buNone/>
              <a:defRPr sz="1500" b="1"/>
            </a:lvl7pPr>
            <a:lvl8pPr marL="3026718" indent="0">
              <a:buNone/>
              <a:defRPr sz="1500" b="1"/>
            </a:lvl8pPr>
            <a:lvl9pPr marL="3459107"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4644574" y="2174380"/>
            <a:ext cx="4042833"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598" y="272356"/>
            <a:ext cx="3008690" cy="1162347"/>
          </a:xfrm>
        </p:spPr>
        <p:txBody>
          <a:bodyPr/>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3575655" y="272356"/>
            <a:ext cx="5111750" cy="5853410"/>
          </a:xfrm>
        </p:spPr>
        <p:txBody>
          <a:bodyPr/>
          <a:lstStyle>
            <a:lvl1pPr>
              <a:defRPr sz="3000"/>
            </a:lvl1pPr>
            <a:lvl2pPr>
              <a:defRPr sz="2600"/>
            </a:lvl2pPr>
            <a:lvl3pPr>
              <a:defRPr sz="23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598" y="1434705"/>
            <a:ext cx="3008690" cy="4691063"/>
          </a:xfrm>
        </p:spPr>
        <p:txBody>
          <a:bodyPr/>
          <a:lstStyle>
            <a:lvl1pPr marL="0" indent="0">
              <a:buNone/>
              <a:defRPr sz="1300"/>
            </a:lvl1pPr>
            <a:lvl2pPr marL="432389" indent="0">
              <a:buNone/>
              <a:defRPr sz="1100"/>
            </a:lvl2pPr>
            <a:lvl3pPr marL="864777" indent="0">
              <a:buNone/>
              <a:defRPr sz="900"/>
            </a:lvl3pPr>
            <a:lvl4pPr marL="1297165" indent="0">
              <a:buNone/>
              <a:defRPr sz="900"/>
            </a:lvl4pPr>
            <a:lvl5pPr marL="1729554" indent="0">
              <a:buNone/>
              <a:defRPr sz="900"/>
            </a:lvl5pPr>
            <a:lvl6pPr marL="2161941" indent="0">
              <a:buNone/>
              <a:defRPr sz="900"/>
            </a:lvl6pPr>
            <a:lvl7pPr marL="2594330" indent="0">
              <a:buNone/>
              <a:defRPr sz="900"/>
            </a:lvl7pPr>
            <a:lvl8pPr marL="3026718" indent="0">
              <a:buNone/>
              <a:defRPr sz="900"/>
            </a:lvl8pPr>
            <a:lvl9pPr marL="3459107" indent="0">
              <a:buNone/>
              <a:defRPr sz="900"/>
            </a:lvl9pPr>
          </a:lstStyle>
          <a:p>
            <a:pPr lvl="0"/>
            <a:r>
              <a:rPr lang="en-US" smtClean="0"/>
              <a:t>Click to edit Master text styles</a:t>
            </a:r>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608" y="4801195"/>
            <a:ext cx="5486702" cy="565547"/>
          </a:xfrm>
        </p:spPr>
        <p:txBody>
          <a:bodyPr/>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1791608" y="613172"/>
            <a:ext cx="5486702" cy="4115098"/>
          </a:xfrm>
        </p:spPr>
        <p:txBody>
          <a:bodyPr/>
          <a:lstStyle>
            <a:lvl1pPr marL="0" indent="0">
              <a:buNone/>
              <a:defRPr sz="3000"/>
            </a:lvl1pPr>
            <a:lvl2pPr marL="432389" indent="0">
              <a:buNone/>
              <a:defRPr sz="2600"/>
            </a:lvl2pPr>
            <a:lvl3pPr marL="864777" indent="0">
              <a:buNone/>
              <a:defRPr sz="2300"/>
            </a:lvl3pPr>
            <a:lvl4pPr marL="1297165" indent="0">
              <a:buNone/>
              <a:defRPr sz="1900"/>
            </a:lvl4pPr>
            <a:lvl5pPr marL="1729554" indent="0">
              <a:buNone/>
              <a:defRPr sz="1900"/>
            </a:lvl5pPr>
            <a:lvl6pPr marL="2161941" indent="0">
              <a:buNone/>
              <a:defRPr sz="1900"/>
            </a:lvl6pPr>
            <a:lvl7pPr marL="2594330" indent="0">
              <a:buNone/>
              <a:defRPr sz="1900"/>
            </a:lvl7pPr>
            <a:lvl8pPr marL="3026718" indent="0">
              <a:buNone/>
              <a:defRPr sz="1900"/>
            </a:lvl8pPr>
            <a:lvl9pPr marL="3459107" indent="0">
              <a:buNone/>
              <a:defRPr sz="1900"/>
            </a:lvl9pPr>
          </a:lstStyle>
          <a:p>
            <a:pPr lvl="0"/>
            <a:endParaRPr lang="en-US" noProof="0" dirty="0"/>
          </a:p>
        </p:txBody>
      </p:sp>
      <p:sp>
        <p:nvSpPr>
          <p:cNvPr id="4" name="Text Placeholder 3"/>
          <p:cNvSpPr>
            <a:spLocks noGrp="1"/>
          </p:cNvSpPr>
          <p:nvPr>
            <p:ph type="body" sz="half" idx="2"/>
          </p:nvPr>
        </p:nvSpPr>
        <p:spPr>
          <a:xfrm>
            <a:off x="1791608" y="5366744"/>
            <a:ext cx="5486702" cy="805161"/>
          </a:xfrm>
        </p:spPr>
        <p:txBody>
          <a:bodyPr/>
          <a:lstStyle>
            <a:lvl1pPr marL="0" indent="0">
              <a:buNone/>
              <a:defRPr sz="1300"/>
            </a:lvl1pPr>
            <a:lvl2pPr marL="432389" indent="0">
              <a:buNone/>
              <a:defRPr sz="1100"/>
            </a:lvl2pPr>
            <a:lvl3pPr marL="864777" indent="0">
              <a:buNone/>
              <a:defRPr sz="900"/>
            </a:lvl3pPr>
            <a:lvl4pPr marL="1297165" indent="0">
              <a:buNone/>
              <a:defRPr sz="900"/>
            </a:lvl4pPr>
            <a:lvl5pPr marL="1729554" indent="0">
              <a:buNone/>
              <a:defRPr sz="900"/>
            </a:lvl5pPr>
            <a:lvl6pPr marL="2161941" indent="0">
              <a:buNone/>
              <a:defRPr sz="900"/>
            </a:lvl6pPr>
            <a:lvl7pPr marL="2594330" indent="0">
              <a:buNone/>
              <a:defRPr sz="900"/>
            </a:lvl7pPr>
            <a:lvl8pPr marL="3026718" indent="0">
              <a:buNone/>
              <a:defRPr sz="900"/>
            </a:lvl8pPr>
            <a:lvl9pPr marL="3459107" indent="0">
              <a:buNone/>
              <a:defRPr sz="900"/>
            </a:lvl9pPr>
          </a:lstStyle>
          <a:p>
            <a:pPr lvl="0"/>
            <a:r>
              <a:rPr lang="en-US" smtClean="0"/>
              <a:t>Click to edit Master text styles</a:t>
            </a:r>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3812" y="406304"/>
            <a:ext cx="2081893" cy="534739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83598" y="406304"/>
            <a:ext cx="6105071" cy="534739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4200" y="0"/>
            <a:ext cx="8559800" cy="1130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6500"/>
            <a:ext cx="4076700" cy="45466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2"/>
          </p:nvPr>
        </p:nvSpPr>
        <p:spPr>
          <a:xfrm>
            <a:off x="4825655" y="1206500"/>
            <a:ext cx="4076700" cy="45466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6"/>
            <a:ext cx="4040188" cy="639762"/>
          </a:xfrm>
        </p:spPr>
        <p:txBody>
          <a:bodyPr anchor="b"/>
          <a:lstStyle>
            <a:lvl1pPr marL="0" indent="0">
              <a:buNone/>
              <a:defRPr sz="2400" b="1">
                <a:solidFill>
                  <a:srgbClr val="0F245F"/>
                </a:solidFill>
              </a:defRPr>
            </a:lvl1pPr>
            <a:lvl2pPr marL="457077" indent="0">
              <a:buNone/>
              <a:defRPr sz="2000" b="1"/>
            </a:lvl2pPr>
            <a:lvl3pPr marL="914156" indent="0">
              <a:buNone/>
              <a:defRPr sz="1800" b="1"/>
            </a:lvl3pPr>
            <a:lvl4pPr marL="1371232" indent="0">
              <a:buNone/>
              <a:defRPr sz="1600" b="1"/>
            </a:lvl4pPr>
            <a:lvl5pPr marL="1828311" indent="0">
              <a:buNone/>
              <a:defRPr sz="1600" b="1"/>
            </a:lvl5pPr>
            <a:lvl6pPr marL="2285389" indent="0">
              <a:buNone/>
              <a:defRPr sz="1600" b="1"/>
            </a:lvl6pPr>
            <a:lvl7pPr marL="2742468" indent="0">
              <a:buNone/>
              <a:defRPr sz="1600" b="1"/>
            </a:lvl7pPr>
            <a:lvl8pPr marL="3199545" indent="0">
              <a:buNone/>
              <a:defRPr sz="1600" b="1"/>
            </a:lvl8pPr>
            <a:lvl9pPr marL="3656622"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8" y="1535116"/>
            <a:ext cx="4041775" cy="639762"/>
          </a:xfrm>
        </p:spPr>
        <p:txBody>
          <a:bodyPr anchor="b"/>
          <a:lstStyle>
            <a:lvl1pPr marL="0" indent="0">
              <a:buNone/>
              <a:defRPr sz="2400" b="1">
                <a:solidFill>
                  <a:srgbClr val="0F245F"/>
                </a:solidFill>
              </a:defRPr>
            </a:lvl1pPr>
            <a:lvl2pPr marL="457077" indent="0">
              <a:buNone/>
              <a:defRPr sz="2000" b="1"/>
            </a:lvl2pPr>
            <a:lvl3pPr marL="914156" indent="0">
              <a:buNone/>
              <a:defRPr sz="1800" b="1"/>
            </a:lvl3pPr>
            <a:lvl4pPr marL="1371232" indent="0">
              <a:buNone/>
              <a:defRPr sz="1600" b="1"/>
            </a:lvl4pPr>
            <a:lvl5pPr marL="1828311" indent="0">
              <a:buNone/>
              <a:defRPr sz="1600" b="1"/>
            </a:lvl5pPr>
            <a:lvl6pPr marL="2285389" indent="0">
              <a:buNone/>
              <a:defRPr sz="1600" b="1"/>
            </a:lvl6pPr>
            <a:lvl7pPr marL="2742468" indent="0">
              <a:buNone/>
              <a:defRPr sz="1600" b="1"/>
            </a:lvl7pPr>
            <a:lvl8pPr marL="3199545" indent="0">
              <a:buNone/>
              <a:defRPr sz="1600" b="1"/>
            </a:lvl8pPr>
            <a:lvl9pPr marL="3656622" indent="0">
              <a:buNone/>
              <a:defRPr sz="1600" b="1"/>
            </a:lvl9pPr>
          </a:lstStyle>
          <a:p>
            <a:pPr lvl="0"/>
            <a:r>
              <a:rPr lang="en-US" smtClean="0"/>
              <a:t>Click to edit Master text styles</a:t>
            </a:r>
          </a:p>
        </p:txBody>
      </p:sp>
      <p:sp>
        <p:nvSpPr>
          <p:cNvPr id="9" name="Content Placeholder 2"/>
          <p:cNvSpPr>
            <a:spLocks noGrp="1"/>
          </p:cNvSpPr>
          <p:nvPr>
            <p:ph sz="half" idx="12"/>
          </p:nvPr>
        </p:nvSpPr>
        <p:spPr>
          <a:xfrm>
            <a:off x="457200" y="2133600"/>
            <a:ext cx="4076700" cy="38862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623148" y="2133600"/>
            <a:ext cx="4076700" cy="38862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93725" y="1206500"/>
            <a:ext cx="4076700" cy="2011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22825" y="1206500"/>
            <a:ext cx="4076700" cy="2011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8" name="Slide Number Placeholder 7"/>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4" name="Slide Number Placeholder 3"/>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3" name="Slide Number Placeholder 2"/>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12/8/2013</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7" name="Picture 43" descr="network power color"/>
          <p:cNvPicPr>
            <a:picLocks noChangeAspect="1" noChangeArrowheads="1"/>
          </p:cNvPicPr>
          <p:nvPr/>
        </p:nvPicPr>
        <p:blipFill>
          <a:blip r:embed="rId13" cstate="print"/>
          <a:srcRect/>
          <a:stretch>
            <a:fillRect/>
          </a:stretch>
        </p:blipFill>
        <p:spPr bwMode="auto">
          <a:xfrm>
            <a:off x="7188200" y="5638800"/>
            <a:ext cx="1779588" cy="1190625"/>
          </a:xfrm>
          <a:prstGeom prst="rect">
            <a:avLst/>
          </a:prstGeom>
          <a:noFill/>
        </p:spPr>
      </p:pic>
      <p:sp>
        <p:nvSpPr>
          <p:cNvPr id="1026" name="Rectangle 2"/>
          <p:cNvSpPr>
            <a:spLocks noGrp="1" noChangeArrowheads="1"/>
          </p:cNvSpPr>
          <p:nvPr>
            <p:ph type="title"/>
          </p:nvPr>
        </p:nvSpPr>
        <p:spPr bwMode="auto">
          <a:xfrm>
            <a:off x="584200" y="623888"/>
            <a:ext cx="8134350" cy="4826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b"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nvPr>
        </p:nvSpPr>
        <p:spPr bwMode="auto">
          <a:xfrm>
            <a:off x="593725" y="1206500"/>
            <a:ext cx="8305800" cy="2011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8" name="Line 34"/>
          <p:cNvSpPr>
            <a:spLocks noChangeShapeType="1"/>
          </p:cNvSpPr>
          <p:nvPr/>
        </p:nvSpPr>
        <p:spPr bwMode="auto">
          <a:xfrm flipV="1">
            <a:off x="469900" y="0"/>
            <a:ext cx="0" cy="6057900"/>
          </a:xfrm>
          <a:prstGeom prst="line">
            <a:avLst/>
          </a:prstGeom>
          <a:noFill/>
          <a:ln w="9525">
            <a:solidFill>
              <a:schemeClr val="hlink"/>
            </a:solidFill>
            <a:round/>
            <a:headEnd/>
            <a:tailEnd/>
          </a:ln>
          <a:effectLst/>
        </p:spPr>
        <p:txBody>
          <a:bodyPr wrap="none" anchor="ctr"/>
          <a:lstStyle/>
          <a:p>
            <a:endParaRPr lang="en-US"/>
          </a:p>
        </p:txBody>
      </p:sp>
      <p:sp>
        <p:nvSpPr>
          <p:cNvPr id="1044" name="Line 20"/>
          <p:cNvSpPr>
            <a:spLocks noChangeShapeType="1"/>
          </p:cNvSpPr>
          <p:nvPr/>
        </p:nvSpPr>
        <p:spPr bwMode="auto">
          <a:xfrm>
            <a:off x="0" y="1087438"/>
            <a:ext cx="8724900" cy="0"/>
          </a:xfrm>
          <a:prstGeom prst="line">
            <a:avLst/>
          </a:prstGeom>
          <a:noFill/>
          <a:ln w="9525">
            <a:solidFill>
              <a:schemeClr val="hlink"/>
            </a:solidFill>
            <a:round/>
            <a:headEnd/>
            <a:tailEnd/>
          </a:ln>
          <a:effectLst/>
        </p:spPr>
        <p:txBody>
          <a:bodyPr wrap="none" anchor="ctr"/>
          <a:lstStyle/>
          <a:p>
            <a:endParaRPr lang="en-US"/>
          </a:p>
        </p:txBody>
      </p:sp>
      <p:sp>
        <p:nvSpPr>
          <p:cNvPr id="1074" name="Rectangle 50"/>
          <p:cNvSpPr>
            <a:spLocks noGrp="1" noChangeArrowheads="1"/>
          </p:cNvSpPr>
          <p:nvPr>
            <p:ph type="dt" sz="half" idx="2"/>
          </p:nvPr>
        </p:nvSpPr>
        <p:spPr bwMode="auto">
          <a:xfrm>
            <a:off x="0" y="6553200"/>
            <a:ext cx="1600200" cy="3048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defRPr sz="1000">
                <a:solidFill>
                  <a:srgbClr val="000000"/>
                </a:solidFill>
                <a:latin typeface="+mn-lt"/>
              </a:defRPr>
            </a:lvl1pPr>
          </a:lstStyle>
          <a:p>
            <a:fld id="{CC4B526C-9925-4531-BFC8-E713D6823DC4}" type="datetimeFigureOut">
              <a:rPr lang="en-US" smtClean="0"/>
              <a:pPr/>
              <a:t>12/8/2013</a:t>
            </a:fld>
            <a:endParaRPr lang="en-US"/>
          </a:p>
        </p:txBody>
      </p:sp>
      <p:sp>
        <p:nvSpPr>
          <p:cNvPr id="1075" name="Rectangle 51"/>
          <p:cNvSpPr>
            <a:spLocks noGrp="1" noChangeArrowheads="1"/>
          </p:cNvSpPr>
          <p:nvPr>
            <p:ph type="sldNum" sz="quarter" idx="4"/>
          </p:nvPr>
        </p:nvSpPr>
        <p:spPr bwMode="auto">
          <a:xfrm>
            <a:off x="8534400" y="6553200"/>
            <a:ext cx="609600" cy="3048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defRPr sz="1000">
                <a:solidFill>
                  <a:srgbClr val="000000"/>
                </a:solidFill>
                <a:latin typeface="+mn-lt"/>
              </a:defRPr>
            </a:lvl1pPr>
          </a:lstStyle>
          <a:p>
            <a:fld id="{9641A739-0546-4D0E-A5C7-2015A9D0E09A}"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plit orient="vert"/>
  </p:transition>
  <p:txStyles>
    <p:title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p:titleStyle>
    <p:bodyStyle>
      <a:lvl1pPr marL="282575" indent="-282575" algn="l" rtl="0" eaLnBrk="1" fontAlgn="base" hangingPunct="1">
        <a:lnSpc>
          <a:spcPct val="85000"/>
        </a:lnSpc>
        <a:spcBef>
          <a:spcPct val="20000"/>
        </a:spcBef>
        <a:spcAft>
          <a:spcPct val="20000"/>
        </a:spcAft>
        <a:buClr>
          <a:schemeClr val="bg2"/>
        </a:buClr>
        <a:buSzPct val="85000"/>
        <a:buFont typeface="Wingdings" pitchFamily="2" charset="2"/>
        <a:buChar char="l"/>
        <a:defRPr sz="2800">
          <a:solidFill>
            <a:srgbClr val="000000"/>
          </a:solidFill>
          <a:latin typeface="+mn-lt"/>
          <a:ea typeface="+mn-ea"/>
          <a:cs typeface="+mn-cs"/>
        </a:defRPr>
      </a:lvl1pPr>
      <a:lvl2pPr marL="685800" indent="-288925" algn="l" rtl="0" eaLnBrk="1" fontAlgn="base" hangingPunct="1">
        <a:lnSpc>
          <a:spcPct val="85000"/>
        </a:lnSpc>
        <a:spcBef>
          <a:spcPct val="20000"/>
        </a:spcBef>
        <a:spcAft>
          <a:spcPct val="20000"/>
        </a:spcAft>
        <a:buClr>
          <a:schemeClr val="bg2"/>
        </a:buClr>
        <a:buSzPct val="120000"/>
        <a:buFont typeface="Arial" charset="0"/>
        <a:buChar char="–"/>
        <a:defRPr sz="2400">
          <a:solidFill>
            <a:srgbClr val="000000"/>
          </a:solidFill>
          <a:latin typeface="+mn-lt"/>
        </a:defRPr>
      </a:lvl2pPr>
      <a:lvl3pPr marL="969963" indent="-169863" algn="l" rtl="0" eaLnBrk="1" fontAlgn="base" hangingPunct="1">
        <a:lnSpc>
          <a:spcPct val="85000"/>
        </a:lnSpc>
        <a:spcBef>
          <a:spcPct val="20000"/>
        </a:spcBef>
        <a:spcAft>
          <a:spcPct val="20000"/>
        </a:spcAft>
        <a:buClr>
          <a:schemeClr val="bg2"/>
        </a:buClr>
        <a:buSzPct val="120000"/>
        <a:buFont typeface="Arial" charset="0"/>
        <a:buChar char="•"/>
        <a:defRPr sz="2000">
          <a:solidFill>
            <a:srgbClr val="000000"/>
          </a:solidFill>
          <a:latin typeface="+mn-lt"/>
        </a:defRPr>
      </a:lvl3pPr>
      <a:lvl4pPr marL="1201738" indent="-117475" algn="l" rtl="0" eaLnBrk="1" fontAlgn="base" hangingPunct="1">
        <a:lnSpc>
          <a:spcPct val="85000"/>
        </a:lnSpc>
        <a:spcBef>
          <a:spcPct val="20000"/>
        </a:spcBef>
        <a:spcAft>
          <a:spcPct val="20000"/>
        </a:spcAft>
        <a:buClr>
          <a:schemeClr val="bg2"/>
        </a:buClr>
        <a:buSzPct val="120000"/>
        <a:buFont typeface="Arial" charset="0"/>
        <a:buChar char="-"/>
        <a:defRPr>
          <a:solidFill>
            <a:srgbClr val="000000"/>
          </a:solidFill>
          <a:latin typeface="+mn-lt"/>
        </a:defRPr>
      </a:lvl4pPr>
      <a:lvl5pPr marL="14335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5pPr>
      <a:lvl6pPr marL="18907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6pPr>
      <a:lvl7pPr marL="23479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7pPr>
      <a:lvl8pPr marL="28051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8pPr>
      <a:lvl9pPr marL="32623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66979" name="Rectangle 3"/>
          <p:cNvSpPr>
            <a:spLocks noGrp="1" noChangeArrowheads="1"/>
          </p:cNvSpPr>
          <p:nvPr>
            <p:ph type="title"/>
          </p:nvPr>
        </p:nvSpPr>
        <p:spPr bwMode="auto">
          <a:xfrm>
            <a:off x="583597" y="406304"/>
            <a:ext cx="7595810" cy="723305"/>
          </a:xfrm>
          <a:prstGeom prst="rect">
            <a:avLst/>
          </a:prstGeom>
          <a:noFill/>
          <a:ln w="9525">
            <a:noFill/>
            <a:miter lim="800000"/>
            <a:headEnd/>
            <a:tailEnd/>
          </a:ln>
          <a:effectLst>
            <a:outerShdw dist="35921" dir="2700000" algn="ctr" rotWithShape="0">
              <a:schemeClr val="bg1"/>
            </a:outerShdw>
          </a:effectLst>
        </p:spPr>
        <p:txBody>
          <a:bodyPr vert="horz" wrap="square" lIns="91416" tIns="45708" rIns="91416" bIns="45708" numCol="1" anchor="b"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nvPr>
        </p:nvSpPr>
        <p:spPr bwMode="auto">
          <a:xfrm>
            <a:off x="609300" y="1206996"/>
            <a:ext cx="8306405" cy="4546699"/>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66981" name="Line 5"/>
          <p:cNvSpPr>
            <a:spLocks noChangeShapeType="1"/>
          </p:cNvSpPr>
          <p:nvPr/>
        </p:nvSpPr>
        <p:spPr bwMode="auto">
          <a:xfrm>
            <a:off x="2" y="1087934"/>
            <a:ext cx="8725203"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9" name="Rectangle 58"/>
          <p:cNvSpPr>
            <a:spLocks noChangeArrowheads="1"/>
          </p:cNvSpPr>
          <p:nvPr/>
        </p:nvSpPr>
        <p:spPr bwMode="auto">
          <a:xfrm>
            <a:off x="5660533" y="6655986"/>
            <a:ext cx="2394857" cy="210433"/>
          </a:xfrm>
          <a:prstGeom prst="rect">
            <a:avLst/>
          </a:prstGeom>
          <a:noFill/>
          <a:ln w="9525">
            <a:noFill/>
            <a:miter lim="800000"/>
            <a:headEnd/>
            <a:tailEnd/>
          </a:ln>
          <a:effectLst/>
        </p:spPr>
        <p:txBody>
          <a:bodyPr lIns="86478" tIns="43239" rIns="86478" bIns="43239">
            <a:spAutoFit/>
          </a:bodyPr>
          <a:lstStyle/>
          <a:p>
            <a:pPr algn="ctr" eaLnBrk="0" hangingPunct="0">
              <a:defRPr/>
            </a:pPr>
            <a:r>
              <a:rPr lang="en-US" sz="800" b="1" i="1" dirty="0">
                <a:solidFill>
                  <a:srgbClr val="000000"/>
                </a:solidFill>
                <a:cs typeface="Arial" pitchFamily="34" charset="0"/>
              </a:rPr>
              <a:t>COMPANY CONFIDENTIAL</a:t>
            </a:r>
            <a:endParaRPr lang="en-US" sz="800" b="1" dirty="0">
              <a:solidFill>
                <a:srgbClr val="000000"/>
              </a:solidFill>
              <a:cs typeface="Arial" pitchFamily="34" charset="0"/>
            </a:endParaRPr>
          </a:p>
        </p:txBody>
      </p:sp>
      <p:sp>
        <p:nvSpPr>
          <p:cNvPr id="6"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pPr fontAlgn="base">
              <a:spcBef>
                <a:spcPct val="0"/>
              </a:spcBef>
              <a:spcAft>
                <a:spcPct val="0"/>
              </a:spcAft>
            </a:pPr>
            <a:fld id="{F5B2129C-1E98-413B-85D9-2DF05FEB6145}" type="slidenum">
              <a:rPr lang="en-US" b="1" smtClean="0">
                <a:solidFill>
                  <a:srgbClr val="0F245F">
                    <a:tint val="75000"/>
                  </a:srgbClr>
                </a:solidFill>
              </a:rPr>
              <a:pPr fontAlgn="base">
                <a:spcBef>
                  <a:spcPct val="0"/>
                </a:spcBef>
                <a:spcAft>
                  <a:spcPct val="0"/>
                </a:spcAft>
              </a:pPr>
              <a:t>‹Nr.›</a:t>
            </a:fld>
            <a:endParaRPr lang="en-US" b="1">
              <a:solidFill>
                <a:srgbClr val="0F245F">
                  <a:tint val="75000"/>
                </a:srgb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87"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transition/>
  <p:timing>
    <p:tnLst>
      <p:par>
        <p:cTn id="1" dur="indefinite" restart="never" nodeType="tmRoot"/>
      </p:par>
    </p:tnLst>
  </p:timing>
  <p:hf hdr="0" ftr="0" dt="0"/>
  <p:txStyles>
    <p:titleStyle>
      <a:lvl1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mj-lt"/>
          <a:ea typeface="+mj-ea"/>
          <a:cs typeface="+mj-cs"/>
        </a:defRPr>
      </a:lvl1pPr>
      <a:lvl2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2pPr>
      <a:lvl3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3pPr>
      <a:lvl4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4pPr>
      <a:lvl5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5pPr>
      <a:lvl6pPr marL="432389"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6pPr>
      <a:lvl7pPr marL="864777"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7pPr>
      <a:lvl8pPr marL="1297165"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8pPr>
      <a:lvl9pPr marL="1729554"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9pPr>
    </p:titleStyle>
    <p:bodyStyle>
      <a:lvl1pPr marL="336302" indent="-336302" algn="l" defTabSz="914321" rtl="0" eaLnBrk="0" fontAlgn="base" hangingPunct="0">
        <a:lnSpc>
          <a:spcPct val="90000"/>
        </a:lnSpc>
        <a:spcBef>
          <a:spcPct val="30000"/>
        </a:spcBef>
        <a:spcAft>
          <a:spcPct val="30000"/>
        </a:spcAft>
        <a:buClr>
          <a:schemeClr val="bg2"/>
        </a:buClr>
        <a:buSzPct val="60000"/>
        <a:buFont typeface="Wingdings" pitchFamily="2" charset="2"/>
        <a:buChar char="l"/>
        <a:defRPr sz="2000">
          <a:solidFill>
            <a:srgbClr val="000000"/>
          </a:solidFill>
          <a:latin typeface="+mn-lt"/>
          <a:ea typeface="+mn-ea"/>
          <a:cs typeface="+mn-cs"/>
        </a:defRPr>
      </a:lvl1pPr>
      <a:lvl2pPr marL="800220" indent="-349815" algn="l" defTabSz="914321" rtl="0" eaLnBrk="0" fontAlgn="base" hangingPunct="0">
        <a:lnSpc>
          <a:spcPct val="90000"/>
        </a:lnSpc>
        <a:spcBef>
          <a:spcPct val="30000"/>
        </a:spcBef>
        <a:spcAft>
          <a:spcPct val="30000"/>
        </a:spcAft>
        <a:buClr>
          <a:schemeClr val="bg2"/>
        </a:buClr>
        <a:buChar char="–"/>
        <a:defRPr sz="1800">
          <a:solidFill>
            <a:srgbClr val="000000"/>
          </a:solidFill>
          <a:latin typeface="+mn-lt"/>
        </a:defRPr>
      </a:lvl2pPr>
      <a:lvl3pPr marL="1142526" indent="-228206" algn="l" defTabSz="914321" rtl="0" eaLnBrk="0" fontAlgn="base" hangingPunct="0">
        <a:lnSpc>
          <a:spcPct val="90000"/>
        </a:lnSpc>
        <a:spcBef>
          <a:spcPct val="30000"/>
        </a:spcBef>
        <a:spcAft>
          <a:spcPct val="30000"/>
        </a:spcAft>
        <a:buClr>
          <a:schemeClr val="bg2"/>
        </a:buClr>
        <a:buChar char="•"/>
        <a:defRPr sz="1800">
          <a:solidFill>
            <a:srgbClr val="000000"/>
          </a:solidFill>
          <a:latin typeface="+mn-lt"/>
        </a:defRPr>
      </a:lvl3pPr>
      <a:lvl4pPr marL="1726551" indent="-228206" algn="l" defTabSz="914321" rtl="0" eaLnBrk="0" fontAlgn="base" hangingPunct="0">
        <a:lnSpc>
          <a:spcPct val="90000"/>
        </a:lnSpc>
        <a:spcBef>
          <a:spcPct val="30000"/>
        </a:spcBef>
        <a:spcAft>
          <a:spcPct val="30000"/>
        </a:spcAft>
        <a:buClr>
          <a:schemeClr val="bg2"/>
        </a:buClr>
        <a:buChar char="–"/>
        <a:defRPr sz="1600">
          <a:solidFill>
            <a:srgbClr val="000000"/>
          </a:solidFill>
          <a:latin typeface="+mn-lt"/>
        </a:defRPr>
      </a:lvl4pPr>
      <a:lvl5pPr marL="2068858" indent="-228206" algn="l" defTabSz="914321" rtl="0" eaLnBrk="0" fontAlgn="base" hangingPunct="0">
        <a:lnSpc>
          <a:spcPct val="90000"/>
        </a:lnSpc>
        <a:spcBef>
          <a:spcPct val="30000"/>
        </a:spcBef>
        <a:spcAft>
          <a:spcPct val="30000"/>
        </a:spcAft>
        <a:buClr>
          <a:schemeClr val="bg2"/>
        </a:buClr>
        <a:buChar char="»"/>
        <a:defRPr sz="1600">
          <a:solidFill>
            <a:srgbClr val="000000"/>
          </a:solidFill>
          <a:latin typeface="+mn-lt"/>
        </a:defRPr>
      </a:lvl5pPr>
      <a:lvl6pPr marL="2501247"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6pPr>
      <a:lvl7pPr marL="2933634"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7pPr>
      <a:lvl8pPr marL="3366024"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8pPr>
      <a:lvl9pPr marL="3798412"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9pPr>
    </p:bodyStyle>
    <p:otherStyle>
      <a:defPPr>
        <a:defRPr lang="en-US"/>
      </a:defPPr>
      <a:lvl1pPr marL="0" algn="l" defTabSz="864777" rtl="0" eaLnBrk="1" latinLnBrk="0" hangingPunct="1">
        <a:defRPr sz="1700" kern="1200">
          <a:solidFill>
            <a:schemeClr val="tx1"/>
          </a:solidFill>
          <a:latin typeface="+mn-lt"/>
          <a:ea typeface="+mn-ea"/>
          <a:cs typeface="+mn-cs"/>
        </a:defRPr>
      </a:lvl1pPr>
      <a:lvl2pPr marL="432389" algn="l" defTabSz="864777" rtl="0" eaLnBrk="1" latinLnBrk="0" hangingPunct="1">
        <a:defRPr sz="1700" kern="1200">
          <a:solidFill>
            <a:schemeClr val="tx1"/>
          </a:solidFill>
          <a:latin typeface="+mn-lt"/>
          <a:ea typeface="+mn-ea"/>
          <a:cs typeface="+mn-cs"/>
        </a:defRPr>
      </a:lvl2pPr>
      <a:lvl3pPr marL="864777" algn="l" defTabSz="864777" rtl="0" eaLnBrk="1" latinLnBrk="0" hangingPunct="1">
        <a:defRPr sz="1700" kern="1200">
          <a:solidFill>
            <a:schemeClr val="tx1"/>
          </a:solidFill>
          <a:latin typeface="+mn-lt"/>
          <a:ea typeface="+mn-ea"/>
          <a:cs typeface="+mn-cs"/>
        </a:defRPr>
      </a:lvl3pPr>
      <a:lvl4pPr marL="1297165" algn="l" defTabSz="864777" rtl="0" eaLnBrk="1" latinLnBrk="0" hangingPunct="1">
        <a:defRPr sz="1700" kern="1200">
          <a:solidFill>
            <a:schemeClr val="tx1"/>
          </a:solidFill>
          <a:latin typeface="+mn-lt"/>
          <a:ea typeface="+mn-ea"/>
          <a:cs typeface="+mn-cs"/>
        </a:defRPr>
      </a:lvl4pPr>
      <a:lvl5pPr marL="1729554" algn="l" defTabSz="864777" rtl="0" eaLnBrk="1" latinLnBrk="0" hangingPunct="1">
        <a:defRPr sz="1700" kern="1200">
          <a:solidFill>
            <a:schemeClr val="tx1"/>
          </a:solidFill>
          <a:latin typeface="+mn-lt"/>
          <a:ea typeface="+mn-ea"/>
          <a:cs typeface="+mn-cs"/>
        </a:defRPr>
      </a:lvl5pPr>
      <a:lvl6pPr marL="2161941" algn="l" defTabSz="864777" rtl="0" eaLnBrk="1" latinLnBrk="0" hangingPunct="1">
        <a:defRPr sz="1700" kern="1200">
          <a:solidFill>
            <a:schemeClr val="tx1"/>
          </a:solidFill>
          <a:latin typeface="+mn-lt"/>
          <a:ea typeface="+mn-ea"/>
          <a:cs typeface="+mn-cs"/>
        </a:defRPr>
      </a:lvl6pPr>
      <a:lvl7pPr marL="2594330" algn="l" defTabSz="864777" rtl="0" eaLnBrk="1" latinLnBrk="0" hangingPunct="1">
        <a:defRPr sz="1700" kern="1200">
          <a:solidFill>
            <a:schemeClr val="tx1"/>
          </a:solidFill>
          <a:latin typeface="+mn-lt"/>
          <a:ea typeface="+mn-ea"/>
          <a:cs typeface="+mn-cs"/>
        </a:defRPr>
      </a:lvl7pPr>
      <a:lvl8pPr marL="3026718" algn="l" defTabSz="864777" rtl="0" eaLnBrk="1" latinLnBrk="0" hangingPunct="1">
        <a:defRPr sz="1700" kern="1200">
          <a:solidFill>
            <a:schemeClr val="tx1"/>
          </a:solidFill>
          <a:latin typeface="+mn-lt"/>
          <a:ea typeface="+mn-ea"/>
          <a:cs typeface="+mn-cs"/>
        </a:defRPr>
      </a:lvl8pPr>
      <a:lvl9pPr marL="3459107" algn="l" defTabSz="864777"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Layout" Target="../diagrams/layout3.xml"/><Relationship Id="rId7" Type="http://schemas.openxmlformats.org/officeDocument/2006/relationships/image" Target="../media/image40.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openxmlformats.org/officeDocument/2006/relationships/image" Target="../media/image17.jpeg"/><Relationship Id="rId5" Type="http://schemas.openxmlformats.org/officeDocument/2006/relationships/diagramColors" Target="../diagrams/colors3.xml"/><Relationship Id="rId10"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4" Type="http://schemas.openxmlformats.org/officeDocument/2006/relationships/diagramQuickStyle" Target="../diagrams/quickStyle3.xml"/><Relationship Id="rId9"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44.tiff"/><Relationship Id="rId7" Type="http://schemas.openxmlformats.org/officeDocument/2006/relationships/image" Target="../media/image17.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5" Type="http://schemas.openxmlformats.org/officeDocument/2006/relationships/image" Target="../media/image46.png"/><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 Id="rId5" Type="http://schemas.openxmlformats.org/officeDocument/2006/relationships/image" Target="../media/image61.jpe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5.gif"/><Relationship Id="rId4" Type="http://schemas.openxmlformats.org/officeDocument/2006/relationships/diagramLayout" Target="../diagrams/layout1.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13" Type="http://schemas.microsoft.com/office/2007/relationships/diagramDrawing" Target="../diagrams/drawing2.xml"/><Relationship Id="rId3" Type="http://schemas.openxmlformats.org/officeDocument/2006/relationships/image" Target="../media/image16.jpeg"/><Relationship Id="rId7" Type="http://schemas.openxmlformats.org/officeDocument/2006/relationships/image" Target="../media/image18.png"/><Relationship Id="rId12" Type="http://schemas.openxmlformats.org/officeDocument/2006/relationships/diagramColors" Target="../diagrams/colors2.xml"/><Relationship Id="rId2" Type="http://schemas.openxmlformats.org/officeDocument/2006/relationships/hyperlink" Target="http://www.google.com/url?sa=i&amp;source=images&amp;cd=&amp;cad=rja&amp;docid=5Wwa7djSc-NVsM&amp;tbnid=YDwmVPiQtBYL7M:&amp;ved=0CAgQjRwwAA&amp;url=http://nationalpaymentcorporation.com/blog/merchant-support/247365-support-we-all-offer-it-but-what-does-it-mean/&amp;ei=9rlzUvmRK-a-2AXA94GgAw&amp;psig=AFQjCNGDqwiW8GpKRk0W4xocb6PTaWtsyQ&amp;ust=1383402358754212" TargetMode="External"/><Relationship Id="rId1" Type="http://schemas.openxmlformats.org/officeDocument/2006/relationships/slideLayout" Target="../slideLayouts/slideLayout2.xml"/><Relationship Id="rId6"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1" Type="http://schemas.openxmlformats.org/officeDocument/2006/relationships/diagramQuickStyle" Target="../diagrams/quickStyle2.xml"/><Relationship Id="rId5" Type="http://schemas.openxmlformats.org/officeDocument/2006/relationships/image" Target="../media/image17.jpeg"/><Relationship Id="rId10" Type="http://schemas.openxmlformats.org/officeDocument/2006/relationships/diagramLayout" Target="../diagrams/layout2.xml"/><Relationship Id="rId4"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9"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jpe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21.jpe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url?sa=i&amp;source=images&amp;cd=&amp;cad=rja&amp;docid=5Wwa7djSc-NVsM&amp;tbnid=YDwmVPiQtBYL7M:&amp;ved=0CAgQjRwwAA&amp;url=http://nationalpaymentcorporation.com/blog/merchant-support/247365-support-we-all-offer-it-but-what-does-it-mean/&amp;ei=9rlzUvmRK-a-2AXA94GgAw&amp;psig=AFQjCNGDqwiW8GpKRk0W4xocb6PTaWtsyQ&amp;ust=1383402358754212"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44700" y="1061325"/>
            <a:ext cx="6520566" cy="1478675"/>
          </a:xfrm>
        </p:spPr>
        <p:txBody>
          <a:bodyPr/>
          <a:lstStyle/>
          <a:p>
            <a:r>
              <a:rPr lang="en-US" dirty="0" smtClean="0"/>
              <a:t>Emerson Network Power Rack PDU Solutions</a:t>
            </a:r>
            <a:endParaRPr lang="en-US" sz="1200" baseline="90000" dirty="0"/>
          </a:p>
        </p:txBody>
      </p:sp>
      <p:sp>
        <p:nvSpPr>
          <p:cNvPr id="4" name="Subtitle 3"/>
          <p:cNvSpPr>
            <a:spLocks noGrp="1"/>
          </p:cNvSpPr>
          <p:nvPr>
            <p:ph type="subTitle" idx="1"/>
          </p:nvPr>
        </p:nvSpPr>
        <p:spPr>
          <a:xfrm>
            <a:off x="2044700" y="2692400"/>
            <a:ext cx="5880100" cy="458587"/>
          </a:xfrm>
        </p:spPr>
        <p:txBody>
          <a:bodyPr/>
          <a:lstStyle/>
          <a:p>
            <a:endParaRPr lang="en-US" dirty="0"/>
          </a:p>
        </p:txBody>
      </p:sp>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73980"/>
            <a:ext cx="8134350" cy="732508"/>
          </a:xfrm>
        </p:spPr>
        <p:txBody>
          <a:bodyPr/>
          <a:lstStyle/>
          <a:p>
            <a:r>
              <a:rPr lang="en-US" dirty="0" smtClean="0"/>
              <a:t>Energy Savings with Switched MPH2</a:t>
            </a:r>
            <a:br>
              <a:rPr lang="en-US" dirty="0" smtClean="0"/>
            </a:br>
            <a:r>
              <a:rPr lang="en-US" sz="2000" dirty="0" smtClean="0"/>
              <a:t>100 Rack Datacenter</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3073711955"/>
              </p:ext>
            </p:extLst>
          </p:nvPr>
        </p:nvGraphicFramePr>
        <p:xfrm>
          <a:off x="593723" y="1515250"/>
          <a:ext cx="8156738" cy="3947160"/>
        </p:xfrm>
        <a:graphic>
          <a:graphicData uri="http://schemas.openxmlformats.org/drawingml/2006/table">
            <a:tbl>
              <a:tblPr firstRow="1" bandRow="1">
                <a:tableStyleId>{5C22544A-7EE6-4342-B048-85BDC9FD1C3A}</a:tableStyleId>
              </a:tblPr>
              <a:tblGrid>
                <a:gridCol w="5704978"/>
                <a:gridCol w="1417270"/>
                <a:gridCol w="103449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Typical</a:t>
                      </a:r>
                      <a:r>
                        <a:rPr lang="en-US" baseline="0" dirty="0" smtClean="0"/>
                        <a:t> 24 Outlet Rack PDU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MPH2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Rack PDU power consumption (Watts)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Rack PDU annual energy consumption (kWh)—24x7x365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176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44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Overall contribution to datacenter energy consumption (kWh)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333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83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Cost of energy consumption (based on average cost of 15 Cent/kWh)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50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Annual savings per PDU with MPH2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38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b="1" kern="1200" baseline="0" dirty="0" smtClean="0">
                          <a:solidFill>
                            <a:schemeClr val="dk1"/>
                          </a:solidFill>
                          <a:latin typeface="+mn-lt"/>
                          <a:ea typeface="+mn-ea"/>
                          <a:cs typeface="+mn-cs"/>
                        </a:rPr>
                        <a:t>Savings per PDU in 10 years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gridSpan="2">
                  <a:txBody>
                    <a:bodyPr/>
                    <a:lstStyle/>
                    <a:p>
                      <a:pPr algn="ctr"/>
                      <a:r>
                        <a:rPr lang="en-US" b="1" dirty="0" smtClean="0"/>
                        <a:t>EUR 380</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en-US" dirty="0"/>
                    </a:p>
                  </a:txBody>
                  <a:tcPr/>
                </a:tc>
              </a:tr>
            </a:tbl>
          </a:graphicData>
        </a:graphic>
      </p:graphicFrame>
      <p:pic>
        <p:nvPicPr>
          <p:cNvPr id="5" name="Picture 8" descr="http://www.sourceone-energy.com/Portals/104976/images/icon_energymanagement_sm_notxt.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2960" y="84556"/>
            <a:ext cx="928050" cy="962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262446"/>
      </p:ext>
    </p:extLst>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Rack PDU Manageability</a:t>
            </a:r>
            <a:endParaRPr lang="en-US" dirty="0"/>
          </a:p>
        </p:txBody>
      </p:sp>
      <p:pic>
        <p:nvPicPr>
          <p:cNvPr id="5" name="Picture 4" descr="BDM_3qvr_01.tif"/>
          <p:cNvPicPr>
            <a:picLocks noChangeAspect="1"/>
          </p:cNvPicPr>
          <p:nvPr/>
        </p:nvPicPr>
        <p:blipFill>
          <a:blip r:embed="rId2" cstate="print"/>
          <a:stretch>
            <a:fillRect/>
          </a:stretch>
        </p:blipFill>
        <p:spPr>
          <a:xfrm>
            <a:off x="7433276" y="1215338"/>
            <a:ext cx="969958" cy="721590"/>
          </a:xfrm>
          <a:prstGeom prst="rect">
            <a:avLst/>
          </a:prstGeom>
          <a:ln>
            <a:solidFill>
              <a:srgbClr val="FAA634"/>
            </a:solidFill>
          </a:ln>
        </p:spPr>
      </p:pic>
      <p:pic>
        <p:nvPicPr>
          <p:cNvPr id="11" name="Picture 10" descr="Web UI-1.jpg"/>
          <p:cNvPicPr>
            <a:picLocks noChangeAspect="1"/>
          </p:cNvPicPr>
          <p:nvPr/>
        </p:nvPicPr>
        <p:blipFill>
          <a:blip r:embed="rId3" cstate="print"/>
          <a:stretch>
            <a:fillRect/>
          </a:stretch>
        </p:blipFill>
        <p:spPr>
          <a:xfrm>
            <a:off x="7138853" y="2829805"/>
            <a:ext cx="1914144" cy="1082040"/>
          </a:xfrm>
          <a:prstGeom prst="rect">
            <a:avLst/>
          </a:prstGeom>
        </p:spPr>
      </p:pic>
      <p:pic>
        <p:nvPicPr>
          <p:cNvPr id="12" name="Picture 11" descr="Web UI-1.jpg"/>
          <p:cNvPicPr>
            <a:picLocks noChangeAspect="1"/>
          </p:cNvPicPr>
          <p:nvPr/>
        </p:nvPicPr>
        <p:blipFill>
          <a:blip r:embed="rId4" cstate="print"/>
          <a:stretch>
            <a:fillRect/>
          </a:stretch>
        </p:blipFill>
        <p:spPr>
          <a:xfrm>
            <a:off x="7228133" y="4577630"/>
            <a:ext cx="1607183" cy="1082040"/>
          </a:xfrm>
          <a:prstGeom prst="rect">
            <a:avLst/>
          </a:prstGeom>
        </p:spPr>
      </p:pic>
      <p:graphicFrame>
        <p:nvGraphicFramePr>
          <p:cNvPr id="8" name="Content Placeholder 7"/>
          <p:cNvGraphicFramePr>
            <a:graphicFrameLocks noGrp="1"/>
          </p:cNvGraphicFramePr>
          <p:nvPr>
            <p:ph idx="1"/>
            <p:extLst>
              <p:ext uri="{D42A27DB-BD31-4B8C-83A1-F6EECF244321}">
                <p14:modId xmlns:p14="http://schemas.microsoft.com/office/powerpoint/2010/main" val="3753109151"/>
              </p:ext>
            </p:extLst>
          </p:nvPr>
        </p:nvGraphicFramePr>
        <p:xfrm>
          <a:off x="593725" y="1206500"/>
          <a:ext cx="6119814" cy="4399280"/>
        </p:xfrm>
        <a:graphic>
          <a:graphicData uri="http://schemas.openxmlformats.org/drawingml/2006/table">
            <a:tbl>
              <a:tblPr firstRow="1" bandRow="1">
                <a:tableStyleId>{5C22544A-7EE6-4342-B048-85BDC9FD1C3A}</a:tableStyleId>
              </a:tblPr>
              <a:tblGrid>
                <a:gridCol w="3059907"/>
                <a:gridCol w="3059907"/>
              </a:tblGrid>
              <a:tr h="370840">
                <a:tc>
                  <a:txBody>
                    <a:bodyPr/>
                    <a:lstStyle/>
                    <a:p>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Flexible</a:t>
                      </a:r>
                      <a:r>
                        <a:rPr lang="en-US" baseline="0" dirty="0" smtClean="0"/>
                        <a:t> Local display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Advanced diagnostics</a:t>
                      </a:r>
                      <a:r>
                        <a:rPr lang="en-US" baseline="0" dirty="0" smtClean="0"/>
                        <a:t> at the rack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Monitoring of </a:t>
                      </a:r>
                      <a:r>
                        <a:rPr lang="en-US" dirty="0" err="1" smtClean="0"/>
                        <a:t>upto</a:t>
                      </a:r>
                      <a:r>
                        <a:rPr lang="en-US" dirty="0" smtClean="0"/>
                        <a:t> 4 PDU’s within a Rack PDU Array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Minimize IP addresses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Support for all major</a:t>
                      </a:r>
                      <a:r>
                        <a:rPr lang="en-US" baseline="0" dirty="0" smtClean="0"/>
                        <a:t> modes of management: Web UI, CLI w/ SSH, Telnet, SNMP</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Choice</a:t>
                      </a:r>
                      <a:r>
                        <a:rPr lang="en-US" baseline="0" dirty="0" smtClean="0"/>
                        <a:t> of</a:t>
                      </a:r>
                      <a:r>
                        <a:rPr lang="en-US" dirty="0" smtClean="0"/>
                        <a:t> preferred management method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Support</a:t>
                      </a:r>
                      <a:r>
                        <a:rPr lang="en-US" baseline="0" dirty="0" smtClean="0"/>
                        <a:t> for all major Remote Authentication protocols (LDAP, Active Directory, Radius, TACACS, Kerberos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Easy fit into existing authentication</a:t>
                      </a:r>
                      <a:r>
                        <a:rPr lang="en-US" baseline="0" dirty="0" smtClean="0"/>
                        <a:t> architecture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IPv4 &amp; IPv6 support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Future proof</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17761098"/>
      </p:ext>
    </p:extLst>
  </p:cSld>
  <p:clrMapOvr>
    <a:masterClrMapping/>
  </p:clrMapOvr>
  <p:transition>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24736"/>
            <a:ext cx="8134350" cy="781752"/>
          </a:xfrm>
        </p:spPr>
        <p:txBody>
          <a:bodyPr/>
          <a:lstStyle/>
          <a:p>
            <a:r>
              <a:rPr lang="en-US" dirty="0" smtClean="0"/>
              <a:t>Centralized Rack PDU Management</a:t>
            </a:r>
            <a:br>
              <a:rPr lang="en-US" dirty="0" smtClean="0"/>
            </a:br>
            <a:r>
              <a:rPr lang="en-US" sz="2400" dirty="0" smtClean="0"/>
              <a:t>Rack Power Manager</a:t>
            </a:r>
            <a:endParaRPr lang="en-US" sz="2400" dirty="0"/>
          </a:p>
        </p:txBody>
      </p:sp>
      <p:sp>
        <p:nvSpPr>
          <p:cNvPr id="3" name="Content Placeholder 2"/>
          <p:cNvSpPr>
            <a:spLocks noGrp="1"/>
          </p:cNvSpPr>
          <p:nvPr>
            <p:ph idx="1"/>
          </p:nvPr>
        </p:nvSpPr>
        <p:spPr>
          <a:xfrm>
            <a:off x="593725" y="1206500"/>
            <a:ext cx="4406538" cy="4598182"/>
          </a:xfrm>
        </p:spPr>
        <p:txBody>
          <a:bodyPr/>
          <a:lstStyle/>
          <a:p>
            <a:r>
              <a:rPr lang="en-US" sz="2400" dirty="0" smtClean="0"/>
              <a:t>Individual and comparative power consumption / environmental reports</a:t>
            </a:r>
          </a:p>
          <a:p>
            <a:r>
              <a:rPr lang="en-US" sz="2400" dirty="0" smtClean="0"/>
              <a:t>Mass configuration capabilities</a:t>
            </a:r>
          </a:p>
          <a:p>
            <a:r>
              <a:rPr lang="en-US" sz="2400" dirty="0" smtClean="0"/>
              <a:t>Centralized authorization, authentication and auditing tool for all Rack PDU’s</a:t>
            </a:r>
          </a:p>
          <a:p>
            <a:r>
              <a:rPr lang="en-US" sz="2400" dirty="0" smtClean="0"/>
              <a:t>Centralized power control</a:t>
            </a:r>
          </a:p>
          <a:p>
            <a:r>
              <a:rPr lang="en-US" sz="2400" dirty="0" smtClean="0"/>
              <a:t>Scheduled tasks</a:t>
            </a:r>
          </a:p>
          <a:p>
            <a:r>
              <a:rPr lang="en-US" sz="2400" dirty="0" smtClean="0"/>
              <a:t>Hub &amp; spoke architecture for higher availability</a:t>
            </a:r>
            <a:endParaRPr lang="en-US" sz="2400" dirty="0"/>
          </a:p>
        </p:txBody>
      </p:sp>
      <p:pic>
        <p:nvPicPr>
          <p:cNvPr id="4" name="Picture 3" descr="RackPowerManager_image13.png"/>
          <p:cNvPicPr>
            <a:picLocks noChangeAspect="1"/>
          </p:cNvPicPr>
          <p:nvPr/>
        </p:nvPicPr>
        <p:blipFill>
          <a:blip r:embed="rId2" cstate="print"/>
          <a:stretch>
            <a:fillRect/>
          </a:stretch>
        </p:blipFill>
        <p:spPr>
          <a:xfrm>
            <a:off x="5264907" y="1203042"/>
            <a:ext cx="3677193" cy="1889414"/>
          </a:xfrm>
          <a:prstGeom prst="rect">
            <a:avLst/>
          </a:prstGeom>
        </p:spPr>
      </p:pic>
      <p:pic>
        <p:nvPicPr>
          <p:cNvPr id="5" name="Picture 4" descr="http://www.verdacom.com/images/gears.jpg?1330051589">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0044" y="160226"/>
            <a:ext cx="954430" cy="8335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www.emersonnetworkpower.com/en-US/Products/InfrastructureManagement/Management/PhysicalAssets/DataCenterManagementSoftware/PublishingImages/Avocent%20Rack%20Power%20Manager/rpm4_4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4907" y="3611303"/>
            <a:ext cx="3677193" cy="1869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620201"/>
            <a:ext cx="8134350" cy="486287"/>
          </a:xfrm>
        </p:spPr>
        <p:txBody>
          <a:bodyPr/>
          <a:lstStyle/>
          <a:p>
            <a:r>
              <a:rPr lang="en-US" dirty="0" smtClean="0"/>
              <a:t>Seamless Appliance Integration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54228649"/>
              </p:ext>
            </p:extLst>
          </p:nvPr>
        </p:nvGraphicFramePr>
        <p:xfrm>
          <a:off x="593725" y="1206500"/>
          <a:ext cx="5344088" cy="5330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ACS-5000-Advanced-Console-Server_1_small.png"/>
          <p:cNvPicPr>
            <a:picLocks noChangeAspect="1"/>
          </p:cNvPicPr>
          <p:nvPr/>
        </p:nvPicPr>
        <p:blipFill>
          <a:blip r:embed="rId7" cstate="print"/>
          <a:srcRect t="33781" b="34585"/>
          <a:stretch>
            <a:fillRect/>
          </a:stretch>
        </p:blipFill>
        <p:spPr>
          <a:xfrm>
            <a:off x="6896209" y="1226915"/>
            <a:ext cx="1816494" cy="542716"/>
          </a:xfrm>
          <a:prstGeom prst="rect">
            <a:avLst/>
          </a:prstGeom>
        </p:spPr>
      </p:pic>
      <p:pic>
        <p:nvPicPr>
          <p:cNvPr id="5" name="Picture 4" descr="ACS-5000-Advanced-Console-Server_1_small.png"/>
          <p:cNvPicPr>
            <a:picLocks noChangeAspect="1"/>
          </p:cNvPicPr>
          <p:nvPr/>
        </p:nvPicPr>
        <p:blipFill>
          <a:blip r:embed="rId8" cstate="print"/>
          <a:srcRect t="29768" b="30929"/>
          <a:stretch>
            <a:fillRect/>
          </a:stretch>
        </p:blipFill>
        <p:spPr>
          <a:xfrm>
            <a:off x="6863787" y="1900608"/>
            <a:ext cx="1848916" cy="726689"/>
          </a:xfrm>
          <a:prstGeom prst="rect">
            <a:avLst/>
          </a:prstGeom>
        </p:spPr>
      </p:pic>
      <p:pic>
        <p:nvPicPr>
          <p:cNvPr id="6" name="Picture 5" descr="Avocent-UMG-6000-Trellis.jpg"/>
          <p:cNvPicPr>
            <a:picLocks noChangeAspect="1"/>
          </p:cNvPicPr>
          <p:nvPr/>
        </p:nvPicPr>
        <p:blipFill>
          <a:blip r:embed="rId9" cstate="print"/>
          <a:stretch>
            <a:fillRect/>
          </a:stretch>
        </p:blipFill>
        <p:spPr>
          <a:xfrm>
            <a:off x="6898337" y="2839300"/>
            <a:ext cx="1814366" cy="656260"/>
          </a:xfrm>
          <a:prstGeom prst="rect">
            <a:avLst/>
          </a:prstGeom>
        </p:spPr>
      </p:pic>
      <p:pic>
        <p:nvPicPr>
          <p:cNvPr id="7" name="Picture 4" descr="http://www.verdacom.com/images/gears.jpg?1330051589">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60044" y="160226"/>
            <a:ext cx="954430" cy="833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226247"/>
            <a:ext cx="8134350" cy="880241"/>
          </a:xfrm>
        </p:spPr>
        <p:txBody>
          <a:bodyPr/>
          <a:lstStyle/>
          <a:p>
            <a:r>
              <a:rPr lang="en-US" dirty="0" smtClean="0"/>
              <a:t>Leveraging Investment through DCIM Integration</a:t>
            </a:r>
            <a:endParaRPr lang="en-US" dirty="0"/>
          </a:p>
        </p:txBody>
      </p:sp>
      <p:sp>
        <p:nvSpPr>
          <p:cNvPr id="3" name="Content Placeholder 2"/>
          <p:cNvSpPr>
            <a:spLocks noGrp="1"/>
          </p:cNvSpPr>
          <p:nvPr>
            <p:ph idx="1"/>
          </p:nvPr>
        </p:nvSpPr>
        <p:spPr>
          <a:xfrm>
            <a:off x="593725" y="1206500"/>
            <a:ext cx="4904250" cy="4099584"/>
          </a:xfrm>
        </p:spPr>
        <p:txBody>
          <a:bodyPr/>
          <a:lstStyle/>
          <a:p>
            <a:r>
              <a:rPr lang="en-US" dirty="0" smtClean="0"/>
              <a:t>DSView4 : Datacenter Access and Control Solution</a:t>
            </a:r>
          </a:p>
          <a:p>
            <a:r>
              <a:rPr lang="en-US" dirty="0" err="1" smtClean="0"/>
              <a:t>Nform</a:t>
            </a:r>
            <a:r>
              <a:rPr lang="en-US" dirty="0" smtClean="0"/>
              <a:t> &amp; </a:t>
            </a:r>
            <a:r>
              <a:rPr lang="en-US" dirty="0" err="1" smtClean="0"/>
              <a:t>SiteScan</a:t>
            </a:r>
            <a:r>
              <a:rPr lang="en-US" dirty="0" smtClean="0"/>
              <a:t>: Consolidated Datacenter Critical equipment monitoring</a:t>
            </a:r>
          </a:p>
          <a:p>
            <a:r>
              <a:rPr lang="en-US" i="1" dirty="0" smtClean="0"/>
              <a:t>Trellis</a:t>
            </a:r>
            <a:r>
              <a:rPr lang="en-US" dirty="0" smtClean="0"/>
              <a:t>: Comprehensive Datacenter Infrastructure Management Solution</a:t>
            </a:r>
            <a:endParaRPr lang="en-US" dirty="0"/>
          </a:p>
        </p:txBody>
      </p:sp>
      <p:pic>
        <p:nvPicPr>
          <p:cNvPr id="4" name="Picture 3" descr="Nform_dashboard.jpg"/>
          <p:cNvPicPr>
            <a:picLocks noChangeAspect="1"/>
          </p:cNvPicPr>
          <p:nvPr/>
        </p:nvPicPr>
        <p:blipFill>
          <a:blip r:embed="rId2" cstate="print"/>
          <a:stretch>
            <a:fillRect/>
          </a:stretch>
        </p:blipFill>
        <p:spPr>
          <a:xfrm>
            <a:off x="5547435" y="2573017"/>
            <a:ext cx="1536271" cy="1182970"/>
          </a:xfrm>
          <a:prstGeom prst="rect">
            <a:avLst/>
          </a:prstGeom>
        </p:spPr>
      </p:pic>
      <p:pic>
        <p:nvPicPr>
          <p:cNvPr id="5" name="Picture 4" descr="Nform_dashboard.jpg"/>
          <p:cNvPicPr>
            <a:picLocks noChangeAspect="1"/>
          </p:cNvPicPr>
          <p:nvPr/>
        </p:nvPicPr>
        <p:blipFill>
          <a:blip r:embed="rId3" cstate="print"/>
          <a:stretch>
            <a:fillRect/>
          </a:stretch>
        </p:blipFill>
        <p:spPr>
          <a:xfrm>
            <a:off x="7227694" y="2573017"/>
            <a:ext cx="1536271" cy="1169197"/>
          </a:xfrm>
          <a:prstGeom prst="rect">
            <a:avLst/>
          </a:prstGeom>
        </p:spPr>
      </p:pic>
      <p:pic>
        <p:nvPicPr>
          <p:cNvPr id="6" name="Picture 5" descr="Nform_dashboard.jpg"/>
          <p:cNvPicPr>
            <a:picLocks noChangeAspect="1"/>
          </p:cNvPicPr>
          <p:nvPr/>
        </p:nvPicPr>
        <p:blipFill>
          <a:blip r:embed="rId4" cstate="print"/>
          <a:stretch>
            <a:fillRect/>
          </a:stretch>
        </p:blipFill>
        <p:spPr>
          <a:xfrm>
            <a:off x="6313294" y="1257801"/>
            <a:ext cx="1638513" cy="1034434"/>
          </a:xfrm>
          <a:prstGeom prst="rect">
            <a:avLst/>
          </a:prstGeom>
        </p:spPr>
      </p:pic>
      <p:pic>
        <p:nvPicPr>
          <p:cNvPr id="7" name="Picture 6" descr="Nform_dashboard.jpg"/>
          <p:cNvPicPr>
            <a:picLocks noChangeAspect="1"/>
          </p:cNvPicPr>
          <p:nvPr/>
        </p:nvPicPr>
        <p:blipFill>
          <a:blip r:embed="rId5" cstate="print"/>
          <a:stretch>
            <a:fillRect/>
          </a:stretch>
        </p:blipFill>
        <p:spPr>
          <a:xfrm>
            <a:off x="6496856" y="4095527"/>
            <a:ext cx="1316053" cy="1091757"/>
          </a:xfrm>
          <a:prstGeom prst="rect">
            <a:avLst/>
          </a:prstGeom>
        </p:spPr>
      </p:pic>
      <p:pic>
        <p:nvPicPr>
          <p:cNvPr id="8" name="Picture 4" descr="http://www.verdacom.com/images/gears.jpg?1330051589">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6269" y="160226"/>
            <a:ext cx="954430" cy="833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325" y="671332"/>
            <a:ext cx="7795872" cy="435156"/>
          </a:xfrm>
        </p:spPr>
        <p:txBody>
          <a:bodyPr/>
          <a:lstStyle/>
          <a:p>
            <a:r>
              <a:rPr lang="en-US" dirty="0" smtClean="0"/>
              <a:t>Easier Physical &amp; Electrical Integration</a:t>
            </a:r>
            <a:endParaRPr lang="en-US" dirty="0"/>
          </a:p>
        </p:txBody>
      </p:sp>
      <p:sp>
        <p:nvSpPr>
          <p:cNvPr id="3" name="Content Placeholder 2"/>
          <p:cNvSpPr>
            <a:spLocks noGrp="1"/>
          </p:cNvSpPr>
          <p:nvPr>
            <p:ph idx="1"/>
          </p:nvPr>
        </p:nvSpPr>
        <p:spPr>
          <a:xfrm>
            <a:off x="593725" y="1835875"/>
            <a:ext cx="6814072" cy="3721019"/>
          </a:xfrm>
        </p:spPr>
        <p:txBody>
          <a:bodyPr/>
          <a:lstStyle/>
          <a:p>
            <a:r>
              <a:rPr lang="en-US" sz="2400" dirty="0" smtClean="0"/>
              <a:t>Ability to ship preinstalled in racks</a:t>
            </a:r>
          </a:p>
          <a:p>
            <a:r>
              <a:rPr lang="en-US" sz="2400" dirty="0" smtClean="0"/>
              <a:t>Special </a:t>
            </a:r>
            <a:r>
              <a:rPr lang="en-US" sz="2400" dirty="0" err="1" smtClean="0"/>
              <a:t>Knürr</a:t>
            </a:r>
            <a:r>
              <a:rPr lang="en-US" sz="2400" dirty="0" smtClean="0"/>
              <a:t> DCM Rack fastening</a:t>
            </a:r>
            <a:br>
              <a:rPr lang="en-US" sz="2400" dirty="0" smtClean="0"/>
            </a:br>
            <a:r>
              <a:rPr lang="en-US" sz="2400" dirty="0" smtClean="0"/>
              <a:t>without tools</a:t>
            </a:r>
          </a:p>
          <a:p>
            <a:r>
              <a:rPr lang="en-US" sz="2400" dirty="0" smtClean="0"/>
              <a:t>Preinstalled </a:t>
            </a:r>
            <a:r>
              <a:rPr lang="en-US" sz="2400" dirty="0" err="1" smtClean="0"/>
              <a:t>toolless</a:t>
            </a:r>
            <a:r>
              <a:rPr lang="en-US" sz="2400" dirty="0" smtClean="0"/>
              <a:t> mounting</a:t>
            </a:r>
            <a:br>
              <a:rPr lang="en-US" sz="2400" dirty="0" smtClean="0"/>
            </a:br>
            <a:r>
              <a:rPr lang="en-US" sz="2400" dirty="0" smtClean="0"/>
              <a:t>buttons</a:t>
            </a:r>
          </a:p>
          <a:p>
            <a:r>
              <a:rPr lang="en-US" sz="2400" dirty="0" smtClean="0"/>
              <a:t>Support for all EMEA voltage</a:t>
            </a:r>
            <a:br>
              <a:rPr lang="en-US" sz="2400" dirty="0" smtClean="0"/>
            </a:br>
            <a:r>
              <a:rPr lang="en-US" sz="2400" dirty="0" smtClean="0"/>
              <a:t>and amperage, 1-ph/3-ph</a:t>
            </a:r>
          </a:p>
          <a:p>
            <a:r>
              <a:rPr lang="en-US" sz="2400" dirty="0" smtClean="0"/>
              <a:t>Vertical and horizontal solutions</a:t>
            </a:r>
          </a:p>
          <a:p>
            <a:endParaRPr lang="en-US" dirty="0"/>
          </a:p>
        </p:txBody>
      </p:sp>
      <p:pic>
        <p:nvPicPr>
          <p:cNvPr id="4" name="Picture 2" descr="\\PHAILORTFS05\global\Global Brand Program\Multimedia\Events Application\Extranet Copy\Liebert MPH, Managed Rack PDU\MPHEdited.jpg"/>
          <p:cNvPicPr>
            <a:picLocks noChangeAspect="1" noChangeArrowheads="1"/>
          </p:cNvPicPr>
          <p:nvPr/>
        </p:nvPicPr>
        <p:blipFill>
          <a:blip r:embed="rId2" cstate="print"/>
          <a:srcRect/>
          <a:stretch>
            <a:fillRect/>
          </a:stretch>
        </p:blipFill>
        <p:spPr bwMode="auto">
          <a:xfrm>
            <a:off x="8109639" y="38755"/>
            <a:ext cx="976183" cy="1026751"/>
          </a:xfrm>
          <a:prstGeom prst="rect">
            <a:avLst/>
          </a:prstGeom>
          <a:noFill/>
          <a:ln w="9525">
            <a:noFill/>
            <a:miter lim="800000"/>
            <a:headEnd/>
            <a:tailEnd/>
          </a:ln>
        </p:spPr>
      </p:pic>
      <p:sp>
        <p:nvSpPr>
          <p:cNvPr id="10" name="AutoShape 10" descr="data:image/jpeg;base64,/9j/4AAQSkZJRgABAQAAAQABAAD/2wCEAAkGBhMREBMUExQWFRUWFxUXGBgVGBQYGBgaFxQVFBUVGBcYHCYgFxkjGRQXHy8hIycpLC0sFR8xNTAsNyYrLCkBCQoKDgwOGg8PGCwlHBwpLC0sKS0sLC0sKSwsLCwsKSwpNCksKSkpLCkpKSwpKTUsLCkpKSwpLCwvKSwpLCk0Kf/AABEIAOEA4QMBIgACEQEDEQH/xAAcAAEAAgMBAQEAAAAAAAAAAAAABAUCAwYHAQj/xABDEAABAwIEAwQIBAMFCAMAAAABAAIDBBESITFBBVFhBhMicTJCUoGRobHBByNi0XLh8BQzY5LCJENEU4Ky0vEWc6L/xAAZAQEAAwEBAAAAAAAAAAAAAAAAAQIDBAX/xAAjEQEAAgICAgICAwAAAAAAAAAAAQIDESExElEEQRMiMmFx/9oADAMBAAIRAxEAPwD3FERAREQEREBERAREQEREBERAREQEREBERAREQEREBERAREQEREBERAREQEREBFVcW7T01MS2aZrXYcWHV5A5NGZXlfab8Vqh8/8As7jFALYThbicdy+97A8kHrXFeOQUoBmkawG9r6utmcI1PuVJxb8RqWGIvYTM6wIZGDc3OeZFhYa+S8grqh1YcUsj3v2JcSR/DsB0UeGtdEcMmh0f6p/i9k9UHq9D+KkUsRc2J2LOwDm2y0BJzB6WWjgX4pY3llRH3cg9Vpv7wSfEOvyXnM1Eb95AcD9wfRf0cPuFtiqGVHgkBZK3O2jm/qYfWHUIPVqH8RoHzmGRroST4HSWwyDmHDL3K+o+NwSyPjjlY97LYmtIJFxfMLxCSfC3u6sB8ZPhlGx2LgM2H9Qy5rcZX05a9z3uY3+7qI/7+IHQOt/eR+d0Hu6LzbhH4hSxlhqXNfG+wbKywjd1J/3T+bXeEnQjReg0lYyRuJhuPgR0I2KCQiIgIiICIiAiIgIiICIiAiIgIiICIiD4SuI7UfifDTukhgHeztyGnd4t23v4i3Ww8rqN27/FBlK6Smg8VQG2xZYI3HY83gZ20va68SdWuc4l9y4kkk63vc363QS67iMksr5ZCTI5xc52hv5bWUmCcOFnWudzofPl5rU3C8eLI+1/5c/PVaXwuYftzHMcwpEruXRG7QS3du46tKsaapZMzOxGhuPk4bFQKSuBFjmPm3y5josp6Ugh8ZseY9F3QoJTWPp823fH7PrM6t5joproIqlgIOY9F7cnNPQ7HooXD+KB3hcMLhq37t5hZy0Rae8hIDtx6jujhseqCRHxF0X5dUAWnISW8Lr7PHqO66LeIJKc4ofzIt4icwOcZ+2hWuj4iyYGN7bOt4mOzNuntNWsRS0ucd5Yf+XfxM6xk6j9JQSKdgcHSUhaWuylp3+g7mC31HqdwDjr4CTTF5az06dx/OiH+HfKSP8AQfcQVXmBlRaank7uTTEND+iRv2KxMzZnhkwNPVN9B7TbFbdjvWH6Tn5oPXuznbKGqY2zgHHIa2Lhq3PNrxux1jyuM10IXgb6h8cg70iGY5CcC9PPbRs7NAeuoOll3PZrt49jxT1LXB+oaSXuI9qJ/wDxDN7f3gHt6qB6Gi001S2Roexwc1wuCMwVuQEREBERAREQEREBERAREQFynbbt5Fw9obbHM9rixmwtkHPOzb/Gy6OurmQxukkcGMYLucdAF+fe2HaAV9XJIW4W+hGbZhrbgYud8z0ugoa2tfPI98xxSOcS59s7k3IIG30WpzNne52uX3C3Ohtkfcf62WIyyIuP6zBQamlzD/Vj1BVhBVBwwuFx8COrT9tCohbYe0wn4H/S76rVJHbMG42P2PI/0EEuqpiLEHLZw0PQj1T0WdLXkGx94Oh/n1Wqlr7ZHfI30I5ELKopLi7LkbjVzeo9pvXUKRMmpmyC4vcf5m/uOqU3EnRuDZPIP2PR3Iqtgqywj5FWIlbILG1zt6p8uR6ILGopmTDcOGhHpN8juFhT8WfE7BNbPISeq7o4eq5VbJHQHK7mcvWb5cwOStGVDJWZ2cCPceh5FBJqOHXd3sB7uTcateOT27jqM1lFVxVIMM7MMg9QnP8Ajjd6w8swqtrpKbS74htq9n8PtN6Kxkiiq4wbgjVr2mxaeYPqlB9fUvp293UDv6c5d4RdzBykGrgPaGYSan7uLIf2qjPiDAbyRZ+nC8Z2B2+iwp+ISQuEc4MjCPDK0YrgbSNG/UarRHJ3Li+lPhLvFBJ4Ab+vGfUP9WQdHwLtdJS2lEnf05NjNYlzf01UQzxD/mtGLmHBep8E7QxVLQWkBxAdhuDdp9djhlIz9Q99jkvDZiRIZqf8mW3ia5zDHKN2vAOR5H6LOk4i6Cz4GPjcXYn0xJ7vHvJBKy/cydbWOjgdDA/Qd19XB9lvxKjmAEzraDG4YHMd7E8f+7PKRv5bubdF3YddB9REQEREBERAREQERfCg4T8XK9jaWOFxOKSQEAG3hYLlxHrC5GS8bkpCDcfyPl1XR/iCXycQnfjDsL8DSL2AaLBhB0+5uqeknuCHCxGrT9QfugjseDkdOX3HIrXNT4eref8AWhU2oowcwff9iozZCDYjzB0P7oIYcW5jMHLoehCAWuW8vE055fdvXZSJYtS3Mbjl+46qMRbMX+4Qa3xA5t943HUcx8wvtPWlpHyPJZnPMZO6b+XIrS9l+h+AP7H5IJksbZMxYOO2jXf+Lvkeih3LCdctQdR0WtkhafqFK74PFne5246HmOnwQSIOIAgB2nPfyPP6r46Isdijtc6j1XfseqgmlcHC2/8AlPW63u4qIBZhxO+LB1AOp6oLmKuLWgvaWNtc95lbP1Bq75BU1dxmEOcY4wb6kk2PUtGV1USSyTOJJOe5U2i4KXaNLuZOg68h71I1ycZlfoTbk0ZeWS1OZIc9/wBX/srt+CdgZ5wC1hLTo70Wf5na/wDSCtlX2NqYJu7NO92I+B0IdK1w8wPCRuHAKBwjaebk34FbGmZvq/Bek0vYOtf/AMPh/wDtkib8gXH5Kyb+GtV7MO1w6Vx+kSDytnFDcY75ZDF4vMc7LuuxX4mSUeGN35lPfJtyTGP8NxzDf0OJA2sup4j+EkUg8L8Jto5ocL72IsVwvG/wxqqUFzG4mi9yw4m25kek33i3UIPfOE8YiqoxJC8PaeWo6EbFTV+auyfaaSiqWSeIAEY2A2xsOttiF+g+BcfhrIhJC/ENCN2nWzhsUFkiIgIiICIiAq/j9S+OmmfELvaxxbvmBrbe2vuVgub/ABA4saehkLWlzn/lgAgekDc+4AoPEf7U/vD3pu55JxHR5Jub8j0Wc9DiFxlbQjVv7hTWMjqI7ixB268jycFFBdCQHm7dGvOo/S/90GqCoI8LrB3/AOXDp+y+VFOHDLb4j9wptTRh40625dWlV/eFhAd7nfY8ighlxaeux5r49gOmR5c/4f2U6aIOHXlz6t/ZVsjcPl8wg0ual76/H9+YW++LXI8+fn+61SRWPX+v6ug1vZsfcen3C1NiIPLe50tzvyW5p56fMeSraurNrBBsrOJWGFp9+hPu2HT43UaClubu+C+U1Pc3OZK9A7DdiX1Tg83ZE0+KTK5I1ZFca835gbXOgQeznZGWofhawuItiF8LWA6d471P4Rdx5L1rgXYSCAAvAlcMxiADGn9Menvdcq44bw6OCNscTQxo0A5nUk6lx3JzKmhyDMALK6jyVACrJOONJcGm5aWgjMC7n4MicnWIINtxZRMmlyZQFgakLjKjj0xMYu1uJ5w4dJA2SFhaC65I8cguLXwXFgtLZZ5G3aZDeQtB8QAD4ntxEH0Q1zhfYFotuq+S2nc/2hfO/BXOcYqC2PAwPu7wtw4tRYAOc3MXG+QyzKqqDjMry+Rpc5uJkUbDa7iJPE7PIO7tpJJ0xEnSyTY0mdrPw7p6xpdHaGbUOA8JP6mjQ9R77rk+xfEn8HrnQ1jSxsjbF2ZGt2yNt6TDoeV16XTyuwjFbFbPDe1+l87ea08W4RDVx93M3ENQRk9h9pjvVPyO4KmLI06aOQOAIIIIuCNCDmCFkqzs9TGKnjiLg4xtDLjLEG5NcRsbWv1VmrIEREBERAVB26miZQTOlIDQBYu2cXANtyOav1X8d4W2pp3xP0I+YzHmLoPD6rhzmu72G2I+k31ZBrY8nW0ct1LUMnYcsx4XNdqD7Lh91qMbqTMXfAdQMzH1HtR9NluqOHiQNlhcGvA8Lhm1w1wvtq3rsggzQup9LmL4uj6jm36LOWJsjcrG46Wd+xU2jrhJdjhgkb6TD/3NPrMPNQKuhdCS6MXYc3Rj5uZ+yCplaY9blvzb58x9EeQ7z57Hz69VZY2ytDgdd/s4KqqKUsJsMt2/dv7INLoS3T3hfQ64z0+Y/l0W6KQOHPkdx0/kovEJMGQ1Ivfa2xQV3EKki45ZD91AgjxG5XyZ2J1ld9nuBvqp44Y8nOObrXDGjNzz0A23NhugvewXY51bLd12wsPjeMi42/umHZxGpHog8yvcaSmbGxrGNDWtAa1rRYADIADYKJwbhUdNCyGMWawWHM7lxO7iSST1U+6gZ4lplqFX8X4sImg2uXODQLhoxOvhxOOTQSLAncgbql4NNLJLJIHHunOvhkDr3IzaP+W+N7Sxw0OWh1jadN3Fi+YSxObi9FzA02Ba4mMlxdYFzc3WOV8J2W2l4PZ+Mne4aNG3c17gXet423BsPSPNWSyUJ20U9EyMWYxrRyaANrfRbSV9WDr6AXPmAotaKxuSI2yC+iMXBsMtOmVsuSqaztFHA4NmD4rmwLmOLT5ObcK2jkBFwbhZ/krbqVvGYbgVm1y1hfbq0ITaeosVbMdcXXPtkVrw6e4IWkKymoiKyBERAWE0Yc0tOhBB94ss0QeI8a4O/hkzm5yU+RyveMHMOHNuoPLyUAwmH82n8cTvE6MfN8fXm3fZd3+IPZmbvTWU5LnYWtkjJNnNbexHI5rgKeTuwZacF0RP5sPrRncsGx5t+CCXNTx1TGvjdZwzY9urTuLbjm0rClryXd1MA2UZi3ovHtMP1Gyxkp/+IpSHYs3MHoydR7Mn13W13dVkW+R8nxuH/a4IK/iPDC1xkisHHVujX/s7qosU7ZBbMEZEH0mHl5KxhrXRuEU+d/Qk0bJ0PsydN1p4lwvEQ5pwvGjv9LhuEFVUUdiXDI78nDqqLilXfPbb6/VdFNUXjkZIMLsJy57Xadx81yNa677IFHDuV7V+F3Z3uafv3D8yexH6YwfAB/F6R82rzPsxwX+01EUNsnuGLoweJ/yFvev0BE0AADIAWAGwGgCDctcr19JWh5VUqKt4JjmDh6Li7vbn02m35RZhs9uWRJGHUZlWkETWNDWgAAWAGyycoFdXCNt99hzKjoWbBdZSHCLnS9vftdUEFb3rO7lcWtdcEsJac+o089bKbT8L7oAmZ0kbcwZXAkC3tnUAc1Xcz0tqPtZ2WuejY+xcLkaG5H0VbW9omR2wtfITG+RoYCQ4NytfYk6c7JFx1r5Y4g04nR947kzIENd1N/l1CmdTGpIRON8Ae9hEUzra91MTJE7oSfEzzFx0Khdn+JOj/Kc0tcywMbiMTQcgQfXZyeLg+eQ6YrRUUIfY2GIXwk7X1F+RXHkwxPNe2lb/AFKbBMHD7brOV9hc5DcnQDcnpZVEFe6N2CQEW+nQ7hTahveYLuszxBzm5EXHPbkT1WmHLE/rbtS9ZjmFFU9rGvqYm072OY1xEhLTZ1vZksfDqMhq3kux4fUjEC3S9sly8PZGGOcPAaWAEBpNznt1AI+dl0dNrkLDL5aLq2zdGi+BfVYEREBERBF4nw9s8L4n3DXgtOEkEdQRoV49x/gc1LUZkd4cmSaMqAPUfs2b6r2tcn244WZIycIeLZtO41yOx3BGYKDy2MEF01O03v8AnU5yN9yB6r/kVlJCJv8AaKZwEmjgcg63qSDYjY6hZVEJDg4Ps8WayVwtflBUDnyfv8QtRa5z3Swju6huUsLtH/z5O+KDfFPHVMcx7bO0fG70gdv5EKEZn0xwyEui0bIcy3k2Tp+r4qS+NlUO8iPdzsuMxm07skbu36ahfaWuEhMUrcEoHiadHD2m39JpQVPaQeGNwth8Z95AtbpZcWzxSFdNxuIRl8bb4G4SATfCXNBcG/p6LnqGP8w+aD1H8J+FeOaYj0Q2Nvv8b/o34r0xq5X8OKXBQtPtvkf88A+TF1jQokYuWlwW5y1PUJRZzZczPN3jy7YXAXVNjD3AHMb+Spn8KwueYx4LnLUja4J1CpZaqA2LJYh8mB8TrGN7XNIOeTgQbcjnpopvc2WEjFmu0CXu2NGJxIAFy4uJtuScySpdHVteQ4EYhfUc9R8h8FBlpXEXIyOl75+XNVk0Rj8TTbzNlaES7WGbEbHJ3Ln5c1Ma1QeGGKSFnic4gAlxBAcTexYNcNwbHopwbbcOGx/dWiNKsamkbI2zhfkdx5FVjIZoZAGgvY4gE2JAG5cAbghWgqW4i2+Y1yP10W1Z3x0yf7CYtNWmO17gA+WvwUyDPRRXwAm+h5j781sppbOz216jms4tbFOr9e06i3TpW6L6sWPBAIzBWS7WQiIgIiICwkjDhYrNEHBdrOx/pSRAG4Ic05hw3aRuF57VREEXJY5mTJDm6P8Aw5PbiOgd8V769gIsVxPa3scH3kjADvrfUEbhB5s5rpHlzbRVbB4gfRkb19pp2dqFkSyrbhcDHNGcxo+N3Np9Zp+BWqsp8BwuuzB6Lhm6E/6ouY2R7TM4NJEVSwXY9ubZG9PaYdxqEFNx2WQgtlsXsGElujgRia621wcwue4cfzD5ldLxiQvvjYWTDKTO7XWFmvYd22C5iiOGb4IP0J2Pjw0NMP8ADafjcn6q8Co+x8l6GnP+GB8CR9leDRQMHlR5Ctkr7LRHIHaEHyIP0UJa54pcu7cAc73AOWVrLOniwtAW661Oeo19pQ+ItaLbEqrlscr4etr2623VhU+J9uYFuvNV89OQqa5WZVPFJJGsF/CGi5aMIcdPR9Ufp0VFEwVMhLiRBGcz7bh6ottn8+oVhWk4QxvpPOEdL6lYSw4A2NoGADwgFuI6kkgG+IkOJvyPksrbx1m3ctI1aYheU9f6zc2ZeEWBblbIcstOinx1DbYrjDqT5a+9cYyd0RxNOW/81aU1W2UHCbE6i+u64sfyb0/lzDe+GJ6X9CLtudXEuPmTe3uGEKWq2grtn7nXl5jZWwC6vizHjvfP25snEsQFKpaIPcL+rn/LyUSmqGvF2m6vKGLC3zXVGrx7hn0kNbYWC+oi0VEREBERAREQF8Lbr6iDjO1vY5soL2Czl5XX0RjJZICGtNwW+lEfbj/Tzav0MQuV7VdkGztLmizuYQeLcQe5+ESEYg0hjx6Mrdbg7OGtuq5OsbgkB6/XT53Xb8Y4W+HGwjIm+Hr7bOR5jfZcxxKC7b63G39a3F/cg9f/AAzrxJRYd2PcPc7xj6n4Lr3vAaSTYAXJOgA1JXiv4S9ou7qO5cbCWzP+sXLD78x717PiGHMXAsTlfK9zluokc/XdsYGNkwt7yQAmMEHC8ZgOaSLFoI01IFwpFKcUEczg1suVyxuDECQLFvUEHNReIdjRLVB7fBFYE4LemN2jQA3OWmvNTv7E8vGKTvA0WBsG26G2RPVUmVktz1Aqa9rLBzgLkAeZ08lYFi57itLgeXuzY7VxzDNsLv0HZ22/NZZrzSNxC9KxM8rAOvktz4cQz15/uqykkLDbMt5HVvkdx0+avYjlfO3O33Gqzx5q27lNqzDn+HUpfVScohhv+p2R+WJdAyiYCHBrQQCAQ0AgE4iAdgTnZZQ0zAcTRYm5NsrkgAuI3NgFuJXUzlz3HeHNGFzWm7nYThF26E4neyMreZC5yanLDdlwRqF6A5t1F4jwZkov6Lxo4fQ8wuHN8fc+VXRjza4lzvCOI964Mz7w6dehV3WNmhicCLNN2nO9tzb3Kgm7OOe4tLjG8EXLfWbsQrsxNhhIJJAaczfMkWAXFEeE+pbW1ZT0tY6N2JhsfkehG67fgXalk1mO8D+Wx6g7riKXhkrmYw02Av5gakDUhaCflmCNQRoQmLNfFzHStqRZ66CvqqOzb5DCC830t8M/n91br26W86xb24rRqdCIiugREQEREBERAXwhfUQc32n7KMqWHLNeKdpOz0lPIcQNjqbfM/uv0eqXj/Z1lQwgjOyD8t1EDo3iSPIg3y+y907BdsW10AcSBKzwyt3vs+3J2vncLgO1fYiSmLnNBLeXRcpw6ukpZmzQOwSN2OYcN2uHrNP/AKQfpI0rdhby0+CxLLKh7F9toq+MNyZO0XdETmLauYT6bOu266GQKiUdywIWZCYVSY2sgz8LBHh8JGnLyI5eSjxzvj8LsumRt1Ct7LXPEHCxH8ljk+PE8x2tF/ZBM0tGE3H9ajZZFyqX00jXjuxc6XvYebt7eXRT3SlpzB621HXqFNc0R+to1JNPuEpqyaVgw5XWxjbroZvk1OHix9xGo6hc1x7g00dnPJezY7DzGxXd0VDbN2vJTHxBwIIBB1BzB81jl+PGSP7XpkmrjP8A5NFFTGzg+VzcIDQQG5WubjLyVHwLhD5pWNt4RZzr/Frfueg6rouK9ixjD4vR3acyOVuY6FX/AAfhQhb+o6rijBkveK2jUVb/AJK1ruO5TYYQ1oA0AWxEXqxGnIIiKQREQEREBERAREQEREEHifCWTtLXBed9qPwta5hwa7WtcL1JfC1B+cJOwtXTFskReJGHE0iwIPQ7e/LZeodkO0E9TDaphMUzcicsEn62gegeYOXIrupaNjhYgL5FRMbo0BRoURasSFeTcPa7p5KFLwl2xB+SjSdq4rWSpj+HSez8wvjeFyH1beZCCJZZuGIZ5EaFWEXBXbuA8s1Nh4WxvU9f2WWTDGTtaLac01zmHNuvs5g9QNQV0tBTNDQ4Zki9z+2y2SUDHatHuy+i3gWUYcdqcWncFrRPT6iIuhQREQEREBERAREQEREBERAREQEREBERAREQEREBERAREQEREBERAREQEREBERAREQEREBERAREQEREBERAREQEREBERAREQEREBERAREQEREBERB//Z"/>
          <p:cNvSpPr>
            <a:spLocks noChangeAspect="1" noChangeArrowheads="1"/>
          </p:cNvSpPr>
          <p:nvPr/>
        </p:nvSpPr>
        <p:spPr bwMode="auto">
          <a:xfrm>
            <a:off x="6350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IQDxQQEBIPDxQPDw8PDw8PFA8PDw8PFBQWFhQUFBQYHCggGBolHBQUITEhJSkrLi4uFx8zODMsNygtLisBCgoKDg0OGxAQFywmHCQsLCwsLCwsLCwsLCwsLCwsLCwsLCwsLCwsLC8sLS03LCwsLCwsLCw0LCwsLCwtNywvLP/AABEIALMA+wMBIgACEQEDEQH/xAAcAAABBQEBAQAAAAAAAAAAAAABAAIDBAUGBwj/xAA/EAABBAAEBAMFBQYEBwEAAAABAAIDEQQFEiEGMUFRE2FxIjJCgbFSYpGhwQcUI3KC0UOi4fAzY3Oy0uLxFf/EABoBAQEAAwEBAAAAAAAAAAAAAAABAgMEBQb/xAAtEQACAgEDAwMDAwUBAAAAAAAAAQIDEQQSIRMxQSJRYQVxoUKx4SNigZHRFP/aAAwDAQACEQMRAD8A4EIhIJwC1gQRpEBEKAQCICIRpAABEBEBGkAKRpGkaQDaSTqRpAMSpOpKkA2kqTqSpANpCk+kqQDCgpKSpAR0lSeQlSAj0oaVLSFICKkKUtIUgIiEKUpCbSoI6QpSEJpCAjpKk9CkAQE4BIBOAQCATgEgE4BAIBFJGlAIBOSCNIBJUiAiqBqSdSVIBtIhv/xdfwdwoMS10uIa/wAMiotLtBc69z6Ltso4fgwji6JlOcK1OOo15E8lMkyeZ5dwvip262R007AvIZfyO62o/wBnslAvnib3DWufXzsLvMdjxG23O+Z/QdVyGZcWb1Hv58z/AKLFyM4xbIBwHGPexLiPuxhv5lykbwngm+9LI7+tg+gWPLmz5DZJ+qZ4xPxOHzU5M9qNt3CmCd7ssrf6mn6hU8VwI6rhna/ye3T/AJgSFQ1yDdryfI81JBnMjDv07W0pll2J9mY+ZZNPh/8AixuaOjx7TD/UFQpej5dxAJBpfTwdi19WR9Cqeb8KRzNMmEpjhuYT7rvT7J/JVSMJQaODpClNNC5ji1wLXNNOadiCmUsjEZSFJ9IUqQYQmkKQhCkBGQmkKQhAhAREIUpCEKQBATgE4NTg1ANARpPpKkA2kaRpauXcPYicams0tPxv9lp9O6AygEV1TeCZK9qaMeQa4/moJeD5+UbmSnsLafzTJMo51FddhuApiLkljj+6AZD+VJmL4Lcz3Z43n7Ja5p/IlQuTlF2fCPChkPi4plM0jw2O2138RA6KPJOD3F4diDTWkHQzcvN8iegXoEThdBh7DYUhGyWJga0NbTQ0AAAUAAsrPM4bA3f5N6n1U2bY9sDCTW3Tu5eUcTcRgOJPtv7dG+v9liZwh5LubZq+Yl0jtLe10KWBNnkLNhb/AOUfqVzWMxr5TbyT5dAoY2EmgL9FkoryZ5beEdG7igD3YifVwH0CczivvD+D/wD1WTBlEjuleqts4eefiaPkVg7al5OiOi1EllQZt4TiiBxpwfH5kBzfxC3Y/DnbbS146OaQaXIs4RkP+IwfIq3guHZoHa48QGnrTXEHyIvdTqV+GHo71+n9jVngdGd9x0d3Wzk+cFhAefR/UeR7hVvHDmaZACa3LdhfcXyUUOB2vW0DzWHUh7myOlvfDgzps7yhmNj1tps7G+yekg+yf0PReeSxFri1wLS0kEHYgjou0y3MvBFFxfXu0Kry36KlxH4WJeJYwY3kVJqFtdXI7dVFqK+24P6Zqu6rf4OVpKldlwDxuKcPu7n8FUIW+MlJZTOKyqdbxOLT+SMhAhSUgQsjWREJpClITSEBEQmqUhNpASgIp+lHSqBlIht7De9hXUp2ldZwJlQfIcQ8WIjUYPIv6n5fqoDR4b4UbEBLiAHPO7Yzu2P17u+i6R5T5JFWJtYmDY5jC92kdevYK457Yhpb17e87zPZV4pA1pI6/Qf3Kib3PM81SEjnOd5DsP7oxwgKM4ho6oxS+JdHSB16lMlNCMACgnzyaGaup2H6lUBE77f0Wbxfmwgge8nZjS1vclRssVlnEcecR07Qw7gGvuj7R8+y82keXGzfz3PqfNTZhinSPJduXHU716D0CigiLnUrHCWWdW1tqEe5JhMKXnyXR4DBNZ0TMHhw0ALQiC8+212P4PotJpIUL+73LUQU7WKKIK5DHa0pHW5BaUi7opHwmtlG8iNpc80QLcfsjt6rGTaNlcYy5YH6WAueRtuST7LQsDH8VNB0wt1/fdYb8h1WHn2avneWm2safZZ38z3KywV0V6Zd5nJdrudtfC9zYlz/ABDvj0+TAAEos6mH+I4+u6ybTgVtdcfY51fPPdnUYPiR3KQBw7jYhbY8PEN1sI9RzB+8FwDXK9l+OdE4OafUdCOxWp17Xuhwzo6kbY7LVlHQSxlpo/781GQtIPbiIg9vPt2d2VAhddNvUXz5Pntdo3p58cxfZkRCbSlITSFuOIjITaUhCFICzpS0qfQloVBBpXo+RxeFho2/dDj6u3K8/wBC9EjdTR/KPoozGRO+RRGQ8h1NKGR6Yx+49T9FizEnfPQ0j/YCjLieZThHupWxqGRAGq3DEwjd1H6Joanfwz3TBCZjA02CTsvN/wBqeZe1HADyDpX/AC90fj9F6IAADp5KhmOUYfECp4o5Nqtw9oD+YbqM21PDyeAjv1O61MqirdLiPDRxYuWOEFrGP0tBJcRtvuVZwDdgsNRL04PT+mwzNzfg0olbiCqxBXIguHB7uS5AFp4Zqyo3K5FiQFUyNNm0+mRlx58mj7y814tzQvk8FhOlht5B3dJ/ou0zfGaYtQ+FhcOxcdgvM3YN5JJIs2ST1JWyrEp5fg06hyhXsXeXL+3hFcNc48ySdh1J8l1Gb8AYzC4ZuIm8MNezWGavbAqyDtV0eS5+GF7Hgm6a4ElnMAHcjzXr2O4swkOQHBsxDcU90To2GQ6pDZsFzftDl8l1Jo8i2UotbUeLByljtxAAskgADcknkAnSStPwAehP6pYWQMkY/wBoaXtdbfeABHLzQ27pI6bO+CsVgomS4jwmGRniCPV/E09elWO3Nc80r0PjXPMJNluFghxAlOHjLdMmqSZx2om/ddsbJXnLSsZJeDZprJyT3o3uHsb4cmk+6+mnyPQrcx0VO9Vx0Lt12of4kLH9S0X6haIvZan78HVqodbSyXmPK/x/BRLUC1TlqaWr0D5ggLU2lOWpulAafgpeCtLwUPBQGd4K6/CS6omH7ov1WD4K0MtkoFh9QsZEZfeVGTW/mg5yjL1gTBqgb/JSBR37SlCyIAoamn4fwKcRsq9eagJhVGu6BQjGx+Sc7kozZHseA5vJqxMru80n/cVdwb9lnZm3TPIO00g/zFW8GVhcux6uhlhM24HK7G5ZsDlejK5Gj14yLOpRPkvZFRhntD1H1WqSOmtom4kl0xtZ9ogfJoXMlbfFkgDowTViTn6hczNu67PlRW+lehHHrJf1X8Y/YvN5G+xWGrmtw6kqs6PsuiHBxWSyMCeEzcdEWvCzMIyRKE9oTGOHcKdgWuR0wWSSJdhkhvDV2eR+IXJxMXW8PN/g13lH0C5pvlfc7Ir0Sz7MnMKaYlpmFNMK9M+QMwwpvgrSMSHhIDbMKY6JavgoHDKEMdzVGXUth2BtQPywoCqzFB3PY/VMlmTp8qceSoS5dOORB/mtYNA6LDYjWxrvKj6hWY5VzGVmWFxElFjuem7ae61nz1uP9CsQa4cmFwVDD5i0miQ0+fVXg/yVTGB7eSJQjI6Lhv2l4zERBvhSPjYb1hnskj1G6GcFng4PjCDw8dO3/mF340VHg3bLMeT1JJ6k7k+dq1gZOiWr05O7RTxJxZtRPV6F6zInK5C9cjPXTwacSu4eKys/DuWphSscGW85/jmLaJ3YyN/Gj+i5nCxgvaHFzWlw1uaLc1vxEDqavZd1xVhdeHd10ESD0HP8rXDwSlj2vad2ODh6g2FnQ/Rj2MNal1d3ukz1TibgvB//AIzMwwTHNHgxyEyud4ps0XO3r+ml5IZCu5zXj3E4vCfujWQRNIp1OI1A89IOwXDyQuaacCF0cPwebUpJYkxNlcOVJr33zA+SQUgTJvVefJZyGAPxMTfC8a32IS7wxKQCQwu6AkL0D9qQb+8RMhhEUYw0UkgaxojZK6/ZY4AV0BFleewmiCLBBBBGxBHIha+LzefEBomlfIG+6HHYLCVnGMFjpJOyMlLsQRMXaZFhqZGOrtUleXIfouXy7DGSRrB8TgF6Dl0IJc4cm1Ez0aNz+K5q1umjv1dnSok/jH++BGJMMSvmNMMa9I+TKBhTfCV4xpvhoU6IRoiNThqcGqEIPDS8NWNCOhAVHRKCTDrS0JhjUBizYXyVDEYYgbfh0XTOjVeTDgqA4XGsf9klWOGcxmE3hP8AccDpDtyHDkAV0s+CB6LMny6jqbsQbB7FQpuB3cUsri7LRPhztZAv+60MNiNQ32Iqx5+SstAcNJ6qFXB88ZjhDE8tN7cj3CrMfRten8W8OhxI5HctcvOMdgXwu0vBHY9Ctq5WGbNzT3LuXsNiAVeikXNscRyV2DHd9lzTpa7Hq06yM1iXDOowz1qYaRcrhsYO618LjAVpfB1rnsdE4B7aO4III7g815tm2BMEzozdDdhPxMPJd7h8Rsos3y5uJj2oObeh3Y/ZPksFLpyz4Zv6fXr2fqXb7ex54nC1bxGE0OLXt0uHMHZNbB2J+e66d6OH/wA77HrX7MsHgJMDiWviLJYGMfJiZmxueS5v+E1wrSCK87XmGdYZzcQ8OYIzrdTWt0NoHYht7ene11eQ8Zugw5w8sLJ26dAN6bb9l3cLCzXFOxMplcGtsANa29LWjkAsZWrBhp9JarW32MZjCr2GiUseHWzluX37btmjl3d5Bc87Mnr104L2Q4EtAcB7ch0Rj15u9F2+HwwjYGD4RXqepUGSZaWjxZBTiKY37DP7rUc1dWnr2rL7ng/U9UrJdOL4X5f8f9KhYmFitliaWLoPKKhYm6FbLENCoNsBHSnUnUoBlI0ngJUgGUgQpKQIQERamOapiEwhQEDmKtJArpCYQoDMdDRsJzXV3Vt7VVlYoUgzLDiVnn0K4zMsADbJGgjz/Rdr4lc+SrY7BNlHn3RMyTPJcz4Z026Fx/kdvXoVz00DmGnCvovUcwwbmE2DXcfqFzGZZaJOXVbFIHKQP0m1YjzF7XezRHW7U8mSTD3Wl47ivoUIclmJ9pojHV0hA/LmUcIvlm6F84R2xZtZPmz5HaWRSE7atJDmj1Jql0+7KJpurmCfZKyMvkZho/DhGsnd0jvid3pNfrkdbiXH/fJaZVQZvhrbk85NbMMujnb7QuvdewjW35rnJ+HJGn+G4PHn7Ll0OByySr9pmxoC9RNbbKMYhw2P+YbrmlXKHEXwetRrIXrNkeV5RzzMqnHNh+qv4fKJDzFeZ2WwJiRf0Wpw9h2yvd4oLg1oIFkC76rR6pS2+TvlKuqp284Rj4DJ7cAAZXfZaLHzXaZTkQYRJLTnj3Wj3Gf3K0cO1jBTGho7AUphIuyvTqPL5Z4Gr+qztWyC2r8scQmlqOpFdJ5RGWppapUqQhCWoaVNSFIDTRpJFAKkaSCKFBSVJySEIyE0hS0gQhSu4KNwVkhRuaoCo8KCQK65qifGpgGZMFTfKW8lrywLPxODJUBSkzCI7SlrfMnb8eipYnJopBqaQb+Jp5/MbFMx+Sa+dlY4yCaI3C+SP+UkD8OSGSJ5uHj0c/6/RQt4e8z+BViJmYD4mv8A+o1v1FK3GMZ8XgD5O/8AJXJStDkQHO/lQWjDgGRi/Zb5nn+JTf3ec+9KG+TGAfmUm5U0m3OkefvFByTjGsbsz2vvdEvDbJ7zQb8lJFhGt5BWGtTATa5TKLsmjI9m238wtDLcE2FpA3J5kotUrSsVXFPclybpaq6VfTcvSWWqVpVdpUrVsOfBOCnBRtUgQg5JEBGkA1BSUhSAvAogpgKNqgfaNplo2gHWjaZaNqAdaCFpWgAU0hPQQEZamlimQpCld0aidGrhCaWqYBnPhUD4FqmNRuiUwUx3QKMwLYdCozAhcmT4CXgrU8BIQIUzBGiI1p/uyIwypDOESkbEtAYdOEKEKLYlII1cEaPhqgqtYpAFNoQ0IQaAnAI6UaQgAEqTqSpUEgRSSQBCSKSAQRSSQCSSSUAUkEkAkkkkKFBJJABAopIBtJpCSShQUhSCSAKNJJKgKNJJIBJUkkhAUkkkgFSVJJKkEkkkgP/Z"/>
          <p:cNvSpPr>
            <a:spLocks noChangeAspect="1" noChangeArrowheads="1"/>
          </p:cNvSpPr>
          <p:nvPr/>
        </p:nvSpPr>
        <p:spPr bwMode="auto">
          <a:xfrm>
            <a:off x="215900" y="-2317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7821" y="1223158"/>
            <a:ext cx="2756916" cy="4594860"/>
          </a:xfrm>
          <a:prstGeom prst="rect">
            <a:avLst/>
          </a:prstGeom>
        </p:spPr>
      </p:pic>
    </p:spTree>
    <p:extLst>
      <p:ext uri="{BB962C8B-B14F-4D97-AF65-F5344CB8AC3E}">
        <p14:creationId xmlns:p14="http://schemas.microsoft.com/office/powerpoint/2010/main" val="2686448140"/>
      </p:ext>
    </p:extLst>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8514" name="Rectangle 2"/>
          <p:cNvSpPr>
            <a:spLocks noGrp="1" noChangeArrowheads="1"/>
          </p:cNvSpPr>
          <p:nvPr>
            <p:ph type="title"/>
          </p:nvPr>
        </p:nvSpPr>
        <p:spPr>
          <a:xfrm>
            <a:off x="596900" y="507488"/>
            <a:ext cx="7188200" cy="486287"/>
          </a:xfrm>
        </p:spPr>
        <p:txBody>
          <a:bodyPr/>
          <a:lstStyle/>
          <a:p>
            <a:pPr eaLnBrk="1" hangingPunct="1">
              <a:defRPr/>
            </a:pPr>
            <a:r>
              <a:rPr lang="en-US" dirty="0" smtClean="0"/>
              <a:t>Basic Rack PDU </a:t>
            </a:r>
            <a:r>
              <a:rPr lang="en-US" dirty="0" err="1" smtClean="0"/>
              <a:t>Knürr</a:t>
            </a:r>
            <a:r>
              <a:rPr lang="en-US" dirty="0" smtClean="0"/>
              <a:t> DI-STRIP</a:t>
            </a:r>
          </a:p>
        </p:txBody>
      </p:sp>
      <p:pic>
        <p:nvPicPr>
          <p:cNvPr id="75779" name="Picture 8" descr="HG_black_BasicPDU"/>
          <p:cNvPicPr>
            <a:picLocks noChangeAspect="1" noChangeArrowheads="1"/>
          </p:cNvPicPr>
          <p:nvPr/>
        </p:nvPicPr>
        <p:blipFill>
          <a:blip r:embed="rId2" cstate="print">
            <a:extLst>
              <a:ext uri="{28A0092B-C50C-407E-A947-70E740481C1C}">
                <a14:useLocalDpi xmlns:a14="http://schemas.microsoft.com/office/drawing/2010/main" val="0"/>
              </a:ext>
            </a:extLst>
          </a:blip>
          <a:srcRect l="7089" t="5153" r="1372" b="69432"/>
          <a:stretch>
            <a:fillRect/>
          </a:stretch>
        </p:blipFill>
        <p:spPr bwMode="auto">
          <a:xfrm>
            <a:off x="3970338" y="1414463"/>
            <a:ext cx="27543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 Box 59"/>
          <p:cNvSpPr txBox="1">
            <a:spLocks noChangeArrowheads="1"/>
          </p:cNvSpPr>
          <p:nvPr/>
        </p:nvSpPr>
        <p:spPr bwMode="auto">
          <a:xfrm>
            <a:off x="4403725" y="194627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Elementary</a:t>
            </a:r>
          </a:p>
        </p:txBody>
      </p:sp>
      <p:pic>
        <p:nvPicPr>
          <p:cNvPr id="75781" name="Picture 11" descr="HG_black_BasicPDU"/>
          <p:cNvPicPr>
            <a:picLocks noChangeAspect="1" noChangeArrowheads="1"/>
          </p:cNvPicPr>
          <p:nvPr/>
        </p:nvPicPr>
        <p:blipFill>
          <a:blip r:embed="rId3">
            <a:extLst>
              <a:ext uri="{28A0092B-C50C-407E-A947-70E740481C1C}">
                <a14:useLocalDpi xmlns:a14="http://schemas.microsoft.com/office/drawing/2010/main" val="0"/>
              </a:ext>
            </a:extLst>
          </a:blip>
          <a:srcRect l="7089" t="31905" r="1372" b="38817"/>
          <a:stretch>
            <a:fillRect/>
          </a:stretch>
        </p:blipFill>
        <p:spPr bwMode="auto">
          <a:xfrm>
            <a:off x="4014788" y="2360613"/>
            <a:ext cx="27543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12" descr="HG_black_BasicPDU"/>
          <p:cNvPicPr>
            <a:picLocks noChangeAspect="1" noChangeArrowheads="1"/>
          </p:cNvPicPr>
          <p:nvPr/>
        </p:nvPicPr>
        <p:blipFill>
          <a:blip r:embed="rId4">
            <a:extLst>
              <a:ext uri="{28A0092B-C50C-407E-A947-70E740481C1C}">
                <a14:useLocalDpi xmlns:a14="http://schemas.microsoft.com/office/drawing/2010/main" val="0"/>
              </a:ext>
            </a:extLst>
          </a:blip>
          <a:srcRect l="7089" t="60738" r="1372" b="9984"/>
          <a:stretch>
            <a:fillRect/>
          </a:stretch>
        </p:blipFill>
        <p:spPr bwMode="auto">
          <a:xfrm>
            <a:off x="3963988" y="3325813"/>
            <a:ext cx="27543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3" name="Text Box 59"/>
          <p:cNvSpPr txBox="1">
            <a:spLocks noChangeArrowheads="1"/>
          </p:cNvSpPr>
          <p:nvPr/>
        </p:nvSpPr>
        <p:spPr bwMode="auto">
          <a:xfrm>
            <a:off x="4403725" y="289242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M</a:t>
            </a:r>
          </a:p>
        </p:txBody>
      </p:sp>
      <p:sp>
        <p:nvSpPr>
          <p:cNvPr id="75784" name="Text Box 59"/>
          <p:cNvSpPr txBox="1">
            <a:spLocks noChangeArrowheads="1"/>
          </p:cNvSpPr>
          <p:nvPr/>
        </p:nvSpPr>
        <p:spPr bwMode="auto">
          <a:xfrm>
            <a:off x="4403725" y="387032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RM</a:t>
            </a:r>
          </a:p>
        </p:txBody>
      </p:sp>
      <p:pic>
        <p:nvPicPr>
          <p:cNvPr id="75785"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538" y="1168400"/>
            <a:ext cx="254793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65636"/>
      </p:ext>
    </p:extLst>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6675" y="5278438"/>
            <a:ext cx="227965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3" name="Picture 28" descr="S46_1_Eng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0138" y="1760538"/>
            <a:ext cx="2951162"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29" descr="S46_2_Eng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1100" y="3454400"/>
            <a:ext cx="270668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4708" name="Text Box 4"/>
          <p:cNvSpPr txBox="1">
            <a:spLocks noChangeArrowheads="1"/>
          </p:cNvSpPr>
          <p:nvPr/>
        </p:nvSpPr>
        <p:spPr bwMode="auto">
          <a:xfrm>
            <a:off x="593725" y="485775"/>
            <a:ext cx="790633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buSzPct val="100000"/>
              <a:defRPr/>
            </a:pPr>
            <a:r>
              <a:rPr lang="en-US" sz="3200" b="1" i="1" dirty="0">
                <a:solidFill>
                  <a:srgbClr val="0F245F"/>
                </a:solidFill>
                <a:effectLst>
                  <a:outerShdw blurRad="38100" dist="38100" dir="2700000" algn="tl">
                    <a:srgbClr val="C0C0C0"/>
                  </a:outerShdw>
                </a:effectLst>
                <a:latin typeface="+mj-lt"/>
                <a:cs typeface="+mn-cs"/>
              </a:rPr>
              <a:t>Basic Rack PDUs Mechanical Platforms</a:t>
            </a:r>
          </a:p>
        </p:txBody>
      </p:sp>
      <p:sp>
        <p:nvSpPr>
          <p:cNvPr id="76806" name="Text Box 5"/>
          <p:cNvSpPr txBox="1">
            <a:spLocks noChangeArrowheads="1"/>
          </p:cNvSpPr>
          <p:nvPr/>
        </p:nvSpPr>
        <p:spPr bwMode="auto">
          <a:xfrm>
            <a:off x="588963" y="1196975"/>
            <a:ext cx="79248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b="0">
                <a:solidFill>
                  <a:srgbClr val="4B4B4B"/>
                </a:solidFill>
              </a:rPr>
              <a:t>• Basic 1x16A (3.7kVA) or 3x16A (11kVA)</a:t>
            </a:r>
          </a:p>
          <a:p>
            <a:pPr algn="l">
              <a:spcBef>
                <a:spcPct val="0"/>
              </a:spcBef>
              <a:buFontTx/>
              <a:buChar char="-"/>
            </a:pPr>
            <a:r>
              <a:rPr lang="en-US" altLang="de-DE" b="0">
                <a:solidFill>
                  <a:srgbClr val="4B4B4B"/>
                </a:solidFill>
              </a:rPr>
              <a:t> Robust sheet steel enclosure, even on longer housings </a:t>
            </a:r>
            <a:br>
              <a:rPr lang="en-US" altLang="de-DE" b="0">
                <a:solidFill>
                  <a:srgbClr val="4B4B4B"/>
                </a:solidFill>
              </a:rPr>
            </a:br>
            <a:r>
              <a:rPr lang="en-US" altLang="de-DE" b="0">
                <a:solidFill>
                  <a:srgbClr val="4B4B4B"/>
                </a:solidFill>
              </a:rPr>
              <a:t>  (e.g. 41U)</a:t>
            </a:r>
          </a:p>
          <a:p>
            <a:pPr algn="l">
              <a:spcBef>
                <a:spcPct val="0"/>
              </a:spcBef>
              <a:buFontTx/>
              <a:buChar char="-"/>
            </a:pPr>
            <a:r>
              <a:rPr lang="en-US" altLang="de-DE" b="0">
                <a:solidFill>
                  <a:srgbClr val="4B4B4B"/>
                </a:solidFill>
              </a:rPr>
              <a:t> Space-saving installation thanks to reduced dimensions </a:t>
            </a:r>
            <a:br>
              <a:rPr lang="en-US" altLang="de-DE" b="0">
                <a:solidFill>
                  <a:srgbClr val="4B4B4B"/>
                </a:solidFill>
              </a:rPr>
            </a:br>
            <a:r>
              <a:rPr lang="en-US" altLang="de-DE" b="0">
                <a:solidFill>
                  <a:srgbClr val="4B4B4B"/>
                </a:solidFill>
              </a:rPr>
              <a:t>  W: 44.4mm (=1U) H: 45.5mm</a:t>
            </a:r>
          </a:p>
          <a:p>
            <a:pPr algn="l">
              <a:lnSpc>
                <a:spcPct val="180000"/>
              </a:lnSpc>
              <a:spcBef>
                <a:spcPct val="0"/>
              </a:spcBef>
              <a:buSzPct val="100000"/>
            </a:pPr>
            <a:endParaRPr lang="en-US" altLang="de-DE" b="0">
              <a:solidFill>
                <a:srgbClr val="4B4B4B"/>
              </a:solidFill>
            </a:endParaRPr>
          </a:p>
          <a:p>
            <a:pPr algn="l">
              <a:spcBef>
                <a:spcPct val="0"/>
              </a:spcBef>
              <a:buSzPct val="100000"/>
            </a:pPr>
            <a:r>
              <a:rPr lang="en-US" altLang="de-DE" sz="2000" b="0">
                <a:solidFill>
                  <a:srgbClr val="4B4B4B"/>
                </a:solidFill>
              </a:rPr>
              <a:t>• Basic 1x32A (7.36kVA) or 3x32A (22kVA)</a:t>
            </a:r>
          </a:p>
          <a:p>
            <a:pPr algn="l">
              <a:spcBef>
                <a:spcPct val="0"/>
              </a:spcBef>
              <a:buFontTx/>
              <a:buChar char="-"/>
            </a:pPr>
            <a:r>
              <a:rPr lang="en-US" altLang="de-DE" b="0">
                <a:solidFill>
                  <a:srgbClr val="4B4B4B"/>
                </a:solidFill>
              </a:rPr>
              <a:t> Optimal for blade servers and high loads</a:t>
            </a:r>
          </a:p>
          <a:p>
            <a:pPr algn="l">
              <a:spcBef>
                <a:spcPct val="0"/>
              </a:spcBef>
              <a:buFontTx/>
              <a:buChar char="-"/>
            </a:pPr>
            <a:r>
              <a:rPr lang="en-US" altLang="de-DE" b="0">
                <a:solidFill>
                  <a:srgbClr val="4B4B4B"/>
                </a:solidFill>
              </a:rPr>
              <a:t> Prevention of "single point of failure" through </a:t>
            </a:r>
            <a:br>
              <a:rPr lang="en-US" altLang="de-DE" b="0">
                <a:solidFill>
                  <a:srgbClr val="4B4B4B"/>
                </a:solidFill>
              </a:rPr>
            </a:br>
            <a:r>
              <a:rPr lang="en-US" altLang="de-DE" b="0">
                <a:solidFill>
                  <a:srgbClr val="4B4B4B"/>
                </a:solidFill>
              </a:rPr>
              <a:t>  individual fuse protection</a:t>
            </a:r>
          </a:p>
          <a:p>
            <a:pPr algn="l">
              <a:lnSpc>
                <a:spcPct val="180000"/>
              </a:lnSpc>
              <a:spcBef>
                <a:spcPct val="0"/>
              </a:spcBef>
              <a:buSzPct val="100000"/>
            </a:pPr>
            <a:endParaRPr lang="en-US" altLang="de-DE" b="0">
              <a:solidFill>
                <a:srgbClr val="4B4B4B"/>
              </a:solidFill>
            </a:endParaRPr>
          </a:p>
          <a:p>
            <a:pPr algn="l">
              <a:lnSpc>
                <a:spcPct val="70000"/>
              </a:lnSpc>
              <a:spcBef>
                <a:spcPct val="0"/>
              </a:spcBef>
              <a:buSzPct val="100000"/>
            </a:pPr>
            <a:endParaRPr lang="en-US" altLang="de-DE" b="0">
              <a:solidFill>
                <a:srgbClr val="4B4B4B"/>
              </a:solidFill>
            </a:endParaRPr>
          </a:p>
          <a:p>
            <a:pPr algn="l">
              <a:spcBef>
                <a:spcPct val="0"/>
              </a:spcBef>
              <a:buSzPct val="100000"/>
            </a:pPr>
            <a:r>
              <a:rPr lang="en-US" altLang="de-DE" sz="2000" b="0">
                <a:solidFill>
                  <a:srgbClr val="4B4B4B"/>
                </a:solidFill>
              </a:rPr>
              <a:t>• Basic 1x32A (7.36kVA) or 3x32A (22kVA)</a:t>
            </a:r>
          </a:p>
          <a:p>
            <a:pPr algn="l">
              <a:spcBef>
                <a:spcPct val="0"/>
              </a:spcBef>
              <a:buFontTx/>
              <a:buChar char="-"/>
            </a:pPr>
            <a:r>
              <a:rPr lang="en-US" altLang="de-DE" b="0">
                <a:solidFill>
                  <a:srgbClr val="4B4B4B"/>
                </a:solidFill>
              </a:rPr>
              <a:t> Optimal for blade servers and high loads</a:t>
            </a:r>
          </a:p>
          <a:p>
            <a:pPr algn="l">
              <a:spcBef>
                <a:spcPct val="0"/>
              </a:spcBef>
              <a:buFontTx/>
              <a:buChar char="-"/>
            </a:pPr>
            <a:r>
              <a:rPr lang="en-US" altLang="de-DE" b="0">
                <a:solidFill>
                  <a:srgbClr val="4B4B4B"/>
                </a:solidFill>
              </a:rPr>
              <a:t> Optimal for 600mm wide cabinets thanks to </a:t>
            </a:r>
          </a:p>
          <a:p>
            <a:pPr algn="l">
              <a:spcBef>
                <a:spcPct val="0"/>
              </a:spcBef>
              <a:buSzPct val="100000"/>
            </a:pPr>
            <a:r>
              <a:rPr lang="en-US" altLang="de-DE" b="0">
                <a:solidFill>
                  <a:srgbClr val="4B4B4B"/>
                </a:solidFill>
              </a:rPr>
              <a:t>   flat housing: H: 47mm W:134mm</a:t>
            </a:r>
          </a:p>
          <a:p>
            <a:pPr algn="l">
              <a:spcBef>
                <a:spcPct val="0"/>
              </a:spcBef>
              <a:buSzPct val="100000"/>
            </a:pPr>
            <a:endParaRPr lang="en-US" altLang="de-DE" b="0">
              <a:solidFill>
                <a:srgbClr val="4B4B4B"/>
              </a:solidFill>
            </a:endParaRPr>
          </a:p>
          <a:p>
            <a:pPr algn="l">
              <a:spcBef>
                <a:spcPct val="0"/>
              </a:spcBef>
              <a:buSzPct val="100000"/>
            </a:pPr>
            <a:endParaRPr lang="en-US" altLang="de-DE" b="0">
              <a:solidFill>
                <a:srgbClr val="4B4B4B"/>
              </a:solidFill>
            </a:endParaRPr>
          </a:p>
          <a:p>
            <a:pPr algn="l">
              <a:spcBef>
                <a:spcPct val="0"/>
              </a:spcBef>
              <a:buSzPct val="100000"/>
            </a:pPr>
            <a:endParaRPr lang="en-US" altLang="de-DE" b="0">
              <a:solidFill>
                <a:srgbClr val="4B4B4B"/>
              </a:solidFill>
            </a:endParaRPr>
          </a:p>
        </p:txBody>
      </p:sp>
      <p:pic>
        <p:nvPicPr>
          <p:cNvPr id="76807" name="Picture 11" descr="036310211_Querschnitt"/>
          <p:cNvPicPr>
            <a:picLocks noChangeAspect="1" noChangeArrowheads="1"/>
          </p:cNvPicPr>
          <p:nvPr/>
        </p:nvPicPr>
        <p:blipFill>
          <a:blip r:embed="rId5">
            <a:extLst>
              <a:ext uri="{28A0092B-C50C-407E-A947-70E740481C1C}">
                <a14:useLocalDpi xmlns:a14="http://schemas.microsoft.com/office/drawing/2010/main" val="0"/>
              </a:ext>
            </a:extLst>
          </a:blip>
          <a:srcRect l="7323" t="7829" b="20337"/>
          <a:stretch>
            <a:fillRect/>
          </a:stretch>
        </p:blipFill>
        <p:spPr bwMode="auto">
          <a:xfrm>
            <a:off x="7339013" y="2771775"/>
            <a:ext cx="146526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8" name="Picture 13" descr="03632102x1"/>
          <p:cNvPicPr>
            <a:picLocks noChangeAspect="1" noChangeArrowheads="1"/>
          </p:cNvPicPr>
          <p:nvPr/>
        </p:nvPicPr>
        <p:blipFill>
          <a:blip r:embed="rId6">
            <a:extLst>
              <a:ext uri="{28A0092B-C50C-407E-A947-70E740481C1C}">
                <a14:useLocalDpi xmlns:a14="http://schemas.microsoft.com/office/drawing/2010/main" val="0"/>
              </a:ext>
            </a:extLst>
          </a:blip>
          <a:srcRect l="7793" t="10202"/>
          <a:stretch>
            <a:fillRect/>
          </a:stretch>
        </p:blipFill>
        <p:spPr bwMode="auto">
          <a:xfrm>
            <a:off x="6708775" y="4435475"/>
            <a:ext cx="212407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Line 14"/>
          <p:cNvSpPr>
            <a:spLocks noChangeShapeType="1"/>
          </p:cNvSpPr>
          <p:nvPr/>
        </p:nvSpPr>
        <p:spPr bwMode="auto">
          <a:xfrm>
            <a:off x="685800" y="273685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76810" name="Line 15"/>
          <p:cNvSpPr>
            <a:spLocks noChangeShapeType="1"/>
          </p:cNvSpPr>
          <p:nvPr/>
        </p:nvSpPr>
        <p:spPr bwMode="auto">
          <a:xfrm>
            <a:off x="685800" y="433705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76811" name="Picture 25" descr="033000071_Querschnitt_1"/>
          <p:cNvPicPr>
            <a:picLocks noChangeAspect="1" noChangeArrowheads="1"/>
          </p:cNvPicPr>
          <p:nvPr/>
        </p:nvPicPr>
        <p:blipFill>
          <a:blip r:embed="rId7">
            <a:extLst>
              <a:ext uri="{28A0092B-C50C-407E-A947-70E740481C1C}">
                <a14:useLocalDpi xmlns:a14="http://schemas.microsoft.com/office/drawing/2010/main" val="0"/>
              </a:ext>
            </a:extLst>
          </a:blip>
          <a:srcRect l="11656" t="19702"/>
          <a:stretch>
            <a:fillRect/>
          </a:stretch>
        </p:blipFill>
        <p:spPr bwMode="auto">
          <a:xfrm>
            <a:off x="7685088" y="1190625"/>
            <a:ext cx="944562"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382586"/>
      </p:ext>
    </p:extLst>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22" name="Rectangle 1026"/>
          <p:cNvSpPr>
            <a:spLocks noGrp="1" noChangeArrowheads="1"/>
          </p:cNvSpPr>
          <p:nvPr>
            <p:ph type="title"/>
          </p:nvPr>
        </p:nvSpPr>
        <p:spPr>
          <a:xfrm>
            <a:off x="584200" y="507488"/>
            <a:ext cx="7188200" cy="486287"/>
          </a:xfrm>
        </p:spPr>
        <p:txBody>
          <a:bodyPr/>
          <a:lstStyle/>
          <a:p>
            <a:pPr eaLnBrk="1" hangingPunct="1">
              <a:defRPr/>
            </a:pPr>
            <a:r>
              <a:rPr lang="en-US" dirty="0" smtClean="0"/>
              <a:t>Inline Metering System (IMS)</a:t>
            </a:r>
          </a:p>
        </p:txBody>
      </p:sp>
      <p:pic>
        <p:nvPicPr>
          <p:cNvPr id="88067" name="Picture 7" descr="3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1452563"/>
            <a:ext cx="1420813"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8" descr="IMG_8141 Kopi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2025" y="3094038"/>
            <a:ext cx="1420813"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5675" y="4818063"/>
            <a:ext cx="2160588"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0" name="Text Box 1036"/>
          <p:cNvSpPr txBox="1">
            <a:spLocks noChangeArrowheads="1"/>
          </p:cNvSpPr>
          <p:nvPr/>
        </p:nvSpPr>
        <p:spPr bwMode="auto">
          <a:xfrm>
            <a:off x="5973763" y="24669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Knürr DI-STRIP IMS</a:t>
            </a:r>
          </a:p>
        </p:txBody>
      </p:sp>
      <p:sp>
        <p:nvSpPr>
          <p:cNvPr id="88071" name="Text Box 1037"/>
          <p:cNvSpPr txBox="1">
            <a:spLocks noChangeArrowheads="1"/>
          </p:cNvSpPr>
          <p:nvPr/>
        </p:nvSpPr>
        <p:spPr bwMode="auto">
          <a:xfrm>
            <a:off x="5973763" y="41052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Liebert MPX IMS</a:t>
            </a:r>
          </a:p>
        </p:txBody>
      </p:sp>
      <p:sp>
        <p:nvSpPr>
          <p:cNvPr id="88072" name="Text Box 1038"/>
          <p:cNvSpPr txBox="1">
            <a:spLocks noChangeArrowheads="1"/>
          </p:cNvSpPr>
          <p:nvPr/>
        </p:nvSpPr>
        <p:spPr bwMode="auto">
          <a:xfrm>
            <a:off x="5973763" y="53371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Knürr Modular IMS</a:t>
            </a:r>
          </a:p>
        </p:txBody>
      </p:sp>
      <p:pic>
        <p:nvPicPr>
          <p:cNvPr id="88073" name="Picture 1039" descr="S57_Eng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475" y="1233488"/>
            <a:ext cx="5146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4652814"/>
      </p:ext>
    </p:extLst>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8626" name="Rectangle 2"/>
          <p:cNvSpPr>
            <a:spLocks noGrp="1" noChangeArrowheads="1"/>
          </p:cNvSpPr>
          <p:nvPr>
            <p:ph type="title"/>
          </p:nvPr>
        </p:nvSpPr>
        <p:spPr>
          <a:xfrm>
            <a:off x="577850" y="126234"/>
            <a:ext cx="7188200" cy="880241"/>
          </a:xfrm>
        </p:spPr>
        <p:txBody>
          <a:bodyPr/>
          <a:lstStyle/>
          <a:p>
            <a:pPr eaLnBrk="1" hangingPunct="1">
              <a:defRPr/>
            </a:pPr>
            <a:r>
              <a:rPr lang="en-US" dirty="0" smtClean="0"/>
              <a:t>Inline Metering System (IMS) </a:t>
            </a:r>
            <a:br>
              <a:rPr lang="en-US" dirty="0" smtClean="0"/>
            </a:br>
            <a:r>
              <a:rPr lang="en-US" dirty="0" smtClean="0"/>
              <a:t>Simple Upgrade Solution 	</a:t>
            </a:r>
          </a:p>
        </p:txBody>
      </p:sp>
      <p:sp>
        <p:nvSpPr>
          <p:cNvPr id="89091" name="Rectangle 4"/>
          <p:cNvSpPr>
            <a:spLocks noChangeArrowheads="1"/>
          </p:cNvSpPr>
          <p:nvPr/>
        </p:nvSpPr>
        <p:spPr bwMode="auto">
          <a:xfrm>
            <a:off x="4308475" y="1431925"/>
            <a:ext cx="4572000" cy="360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7800" indent="-177800">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800">
                <a:solidFill>
                  <a:srgbClr val="0F245F"/>
                </a:solidFill>
              </a:rPr>
              <a:t>Advantages of Emerson Network Power</a:t>
            </a:r>
          </a:p>
          <a:p>
            <a:pPr algn="l">
              <a:spcBef>
                <a:spcPct val="0"/>
              </a:spcBef>
              <a:buSzPct val="100000"/>
            </a:pPr>
            <a:r>
              <a:rPr lang="en-US" altLang="de-DE" sz="1800">
                <a:solidFill>
                  <a:srgbClr val="0F245F"/>
                </a:solidFill>
              </a:rPr>
              <a:t>Inline Metering Systems (IMS):</a:t>
            </a:r>
          </a:p>
          <a:p>
            <a:pPr algn="l">
              <a:spcBef>
                <a:spcPct val="0"/>
              </a:spcBef>
              <a:buSzPct val="100000"/>
            </a:pPr>
            <a:endParaRPr lang="en-US" altLang="de-DE" sz="1800">
              <a:solidFill>
                <a:srgbClr val="0F245F"/>
              </a:solidFill>
            </a:endParaRPr>
          </a:p>
          <a:p>
            <a:pPr algn="l">
              <a:spcBef>
                <a:spcPct val="0"/>
              </a:spcBef>
              <a:buFontTx/>
              <a:buChar char="•"/>
            </a:pPr>
            <a:r>
              <a:rPr lang="en-US" altLang="de-DE" b="0">
                <a:solidFill>
                  <a:srgbClr val="4B4B4B"/>
                </a:solidFill>
              </a:rPr>
              <a:t>Existing rack PDUs do not have to be swapped out because the modules are upgradeable</a:t>
            </a:r>
          </a:p>
          <a:p>
            <a:pPr algn="l">
              <a:spcBef>
                <a:spcPct val="0"/>
              </a:spcBef>
              <a:buSzPct val="100000"/>
            </a:pPr>
            <a:endParaRPr lang="en-US" altLang="de-DE" b="0">
              <a:solidFill>
                <a:srgbClr val="4B4B4B"/>
              </a:solidFill>
            </a:endParaRPr>
          </a:p>
          <a:p>
            <a:pPr algn="l">
              <a:spcBef>
                <a:spcPct val="0"/>
              </a:spcBef>
              <a:buFontTx/>
              <a:buChar char="•"/>
            </a:pPr>
            <a:r>
              <a:rPr lang="en-US" altLang="de-DE" b="0">
                <a:solidFill>
                  <a:srgbClr val="4B4B4B"/>
                </a:solidFill>
              </a:rPr>
              <a:t>All consumers (where possible) can be integrated into the monitoring system thanks to the large number of available plug systems (1ph – 3ph, max 63A per phase)</a:t>
            </a:r>
          </a:p>
          <a:p>
            <a:pPr algn="l">
              <a:spcBef>
                <a:spcPct val="0"/>
              </a:spcBef>
              <a:buSzPct val="100000"/>
            </a:pPr>
            <a:endParaRPr lang="en-US" altLang="de-DE" b="0">
              <a:solidFill>
                <a:srgbClr val="4B4B4B"/>
              </a:solidFill>
            </a:endParaRPr>
          </a:p>
          <a:p>
            <a:pPr algn="l">
              <a:spcBef>
                <a:spcPct val="0"/>
              </a:spcBef>
              <a:buFontTx/>
              <a:buChar char="•"/>
            </a:pPr>
            <a:r>
              <a:rPr lang="en-US" altLang="de-DE" b="0">
                <a:solidFill>
                  <a:srgbClr val="4B4B4B"/>
                </a:solidFill>
              </a:rPr>
              <a:t>Flexible installation inside or outside the rack (e.g. in the false floor)</a:t>
            </a:r>
          </a:p>
        </p:txBody>
      </p:sp>
      <p:pic>
        <p:nvPicPr>
          <p:cNvPr id="89092" name="Picture 7" descr="S58_Eng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 y="1216025"/>
            <a:ext cx="3454400" cy="50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332283"/>
      </p:ext>
    </p:extLst>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7199586" y="2301761"/>
          <a:ext cx="1912870" cy="30374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smtClean="0"/>
              <a:t>Top Data Center Challenges </a:t>
            </a:r>
            <a:endParaRPr lang="en-US" dirty="0"/>
          </a:p>
        </p:txBody>
      </p:sp>
      <p:sp>
        <p:nvSpPr>
          <p:cNvPr id="16" name="TextBox 15"/>
          <p:cNvSpPr txBox="1"/>
          <p:nvPr/>
        </p:nvSpPr>
        <p:spPr>
          <a:xfrm>
            <a:off x="7199586" y="5351390"/>
            <a:ext cx="1944414" cy="369332"/>
          </a:xfrm>
          <a:prstGeom prst="rect">
            <a:avLst/>
          </a:prstGeom>
          <a:noFill/>
        </p:spPr>
        <p:txBody>
          <a:bodyPr wrap="square" rtlCol="0">
            <a:spAutoFit/>
          </a:bodyPr>
          <a:lstStyle/>
          <a:p>
            <a:r>
              <a:rPr lang="en-US" sz="900" b="1" i="1" dirty="0" smtClean="0">
                <a:solidFill>
                  <a:srgbClr val="000000"/>
                </a:solidFill>
              </a:rPr>
              <a:t>Source: Data Center Users’ Group Survey </a:t>
            </a:r>
            <a:endParaRPr lang="en-US" sz="900" b="1" i="1" dirty="0">
              <a:solidFill>
                <a:srgbClr val="000000"/>
              </a:solidFill>
            </a:endParaRPr>
          </a:p>
        </p:txBody>
      </p:sp>
      <p:grpSp>
        <p:nvGrpSpPr>
          <p:cNvPr id="2" name="Group 61"/>
          <p:cNvGrpSpPr/>
          <p:nvPr/>
        </p:nvGrpSpPr>
        <p:grpSpPr>
          <a:xfrm>
            <a:off x="399394" y="1581122"/>
            <a:ext cx="5875283" cy="4683879"/>
            <a:chOff x="4214742" y="1876274"/>
            <a:chExt cx="5016162" cy="3966309"/>
          </a:xfrm>
        </p:grpSpPr>
        <p:sp>
          <p:nvSpPr>
            <p:cNvPr id="7" name="Line 47"/>
            <p:cNvSpPr>
              <a:spLocks noChangeShapeType="1"/>
            </p:cNvSpPr>
            <p:nvPr/>
          </p:nvSpPr>
          <p:spPr bwMode="auto">
            <a:xfrm flipV="1">
              <a:off x="6766432" y="2514163"/>
              <a:ext cx="0" cy="2411470"/>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8" name="AutoShape 49"/>
            <p:cNvSpPr>
              <a:spLocks noChangeArrowheads="1"/>
            </p:cNvSpPr>
            <p:nvPr/>
          </p:nvSpPr>
          <p:spPr bwMode="auto">
            <a:xfrm rot="5400000">
              <a:off x="5471325" y="1940799"/>
              <a:ext cx="2490466" cy="3541018"/>
            </a:xfrm>
            <a:custGeom>
              <a:avLst/>
              <a:gdLst>
                <a:gd name="G0" fmla="+- 397 0 0"/>
                <a:gd name="G1" fmla="+- 21600 0 397"/>
                <a:gd name="G2" fmla="+- 21600 0 3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7" y="10800"/>
                  </a:moveTo>
                  <a:cubicBezTo>
                    <a:pt x="397" y="16545"/>
                    <a:pt x="5055" y="21203"/>
                    <a:pt x="10800" y="21203"/>
                  </a:cubicBezTo>
                  <a:cubicBezTo>
                    <a:pt x="16545" y="21203"/>
                    <a:pt x="21203" y="16545"/>
                    <a:pt x="21203" y="10800"/>
                  </a:cubicBezTo>
                  <a:cubicBezTo>
                    <a:pt x="21203" y="5055"/>
                    <a:pt x="16545" y="397"/>
                    <a:pt x="10800" y="397"/>
                  </a:cubicBezTo>
                  <a:cubicBezTo>
                    <a:pt x="5055" y="397"/>
                    <a:pt x="397" y="5055"/>
                    <a:pt x="397" y="10800"/>
                  </a:cubicBezTo>
                  <a:close/>
                </a:path>
              </a:pathLst>
            </a:custGeom>
            <a:gradFill flip="none" rotWithShape="1">
              <a:gsLst>
                <a:gs pos="9000">
                  <a:srgbClr val="B2B2B2">
                    <a:gamma/>
                    <a:tint val="0"/>
                    <a:invGamma/>
                  </a:srgbClr>
                </a:gs>
                <a:gs pos="42000">
                  <a:srgbClr val="1A7FB0"/>
                </a:gs>
                <a:gs pos="99000">
                  <a:srgbClr val="B2B2B2">
                    <a:gamma/>
                    <a:tint val="0"/>
                    <a:invGamma/>
                  </a:srgbClr>
                </a:gs>
                <a:gs pos="53000">
                  <a:srgbClr val="1A7FB0"/>
                </a:gs>
              </a:gsLst>
              <a:lin ang="19860000" scaled="0"/>
              <a:tileRect/>
            </a:gradFill>
            <a:ln w="9525">
              <a:noFill/>
              <a:round/>
              <a:headEnd/>
              <a:tailEnd/>
            </a:ln>
            <a:effectLst>
              <a:outerShdw blurRad="50800" dist="38100" dir="2700000" algn="tl" rotWithShape="0">
                <a:srgbClr val="000000">
                  <a:alpha val="43000"/>
                </a:srgbClr>
              </a:outerShdw>
            </a:effectLst>
          </p:spPr>
          <p:txBody>
            <a:bodyPr wrap="none" anchor="ctr">
              <a:prstTxWarp prst="textNoShape">
                <a:avLst/>
              </a:prstTxWarp>
            </a:bodyPr>
            <a:lstStyle/>
            <a:p>
              <a:endParaRPr lang="en-US" sz="1050" dirty="0"/>
            </a:p>
          </p:txBody>
        </p:sp>
        <p:sp>
          <p:nvSpPr>
            <p:cNvPr id="10" name="Line 46"/>
            <p:cNvSpPr>
              <a:spLocks noChangeShapeType="1"/>
            </p:cNvSpPr>
            <p:nvPr/>
          </p:nvSpPr>
          <p:spPr bwMode="auto">
            <a:xfrm>
              <a:off x="5794939" y="2899454"/>
              <a:ext cx="1962728" cy="1750091"/>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11" name="Line 47"/>
            <p:cNvSpPr>
              <a:spLocks noChangeShapeType="1"/>
            </p:cNvSpPr>
            <p:nvPr/>
          </p:nvSpPr>
          <p:spPr bwMode="auto">
            <a:xfrm flipV="1">
              <a:off x="5794939" y="2644451"/>
              <a:ext cx="1750767" cy="2005095"/>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12" name="Line 48"/>
            <p:cNvSpPr>
              <a:spLocks noChangeShapeType="1"/>
            </p:cNvSpPr>
            <p:nvPr/>
          </p:nvSpPr>
          <p:spPr bwMode="auto">
            <a:xfrm flipH="1">
              <a:off x="5419847" y="3744260"/>
              <a:ext cx="2543548" cy="0"/>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grpSp>
          <p:nvGrpSpPr>
            <p:cNvPr id="3" name="Group 193"/>
            <p:cNvGrpSpPr>
              <a:grpSpLocks/>
            </p:cNvGrpSpPr>
            <p:nvPr/>
          </p:nvGrpSpPr>
          <p:grpSpPr bwMode="auto">
            <a:xfrm>
              <a:off x="7464661" y="4355070"/>
              <a:ext cx="839537" cy="877124"/>
              <a:chOff x="3111" y="322"/>
              <a:chExt cx="546" cy="558"/>
            </a:xfrm>
          </p:grpSpPr>
          <p:sp>
            <p:nvSpPr>
              <p:cNvPr id="56"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7"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8"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4" name="Group 201"/>
            <p:cNvGrpSpPr>
              <a:grpSpLocks/>
            </p:cNvGrpSpPr>
            <p:nvPr/>
          </p:nvGrpSpPr>
          <p:grpSpPr bwMode="auto">
            <a:xfrm>
              <a:off x="5225549" y="4346019"/>
              <a:ext cx="839537" cy="877124"/>
              <a:chOff x="3111" y="322"/>
              <a:chExt cx="546" cy="558"/>
            </a:xfrm>
          </p:grpSpPr>
          <p:sp>
            <p:nvSpPr>
              <p:cNvPr id="53"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4"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5"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6" name="Group 213"/>
            <p:cNvGrpSpPr>
              <a:grpSpLocks/>
            </p:cNvGrpSpPr>
            <p:nvPr/>
          </p:nvGrpSpPr>
          <p:grpSpPr bwMode="auto">
            <a:xfrm>
              <a:off x="8004615" y="3338176"/>
              <a:ext cx="839537" cy="877124"/>
              <a:chOff x="3111" y="322"/>
              <a:chExt cx="546" cy="558"/>
            </a:xfrm>
          </p:grpSpPr>
          <p:sp>
            <p:nvSpPr>
              <p:cNvPr id="50"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1"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2"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3" name="Group 217"/>
            <p:cNvGrpSpPr>
              <a:grpSpLocks/>
            </p:cNvGrpSpPr>
            <p:nvPr/>
          </p:nvGrpSpPr>
          <p:grpSpPr bwMode="auto">
            <a:xfrm>
              <a:off x="6334195" y="1876274"/>
              <a:ext cx="831225" cy="877141"/>
              <a:chOff x="3111" y="322"/>
              <a:chExt cx="546" cy="558"/>
            </a:xfrm>
          </p:grpSpPr>
          <p:sp>
            <p:nvSpPr>
              <p:cNvPr id="47"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8"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9" name="Picture 7"/>
              <p:cNvPicPr>
                <a:picLocks noChangeAspect="1" noChangeArrowheads="1"/>
              </p:cNvPicPr>
              <p:nvPr/>
            </p:nvPicPr>
            <p:blipFill>
              <a:blip r:embed="rId9" cstate="print"/>
              <a:srcRect/>
              <a:stretch>
                <a:fillRect/>
              </a:stretch>
            </p:blipFill>
            <p:spPr bwMode="gray">
              <a:xfrm>
                <a:off x="3215" y="334"/>
                <a:ext cx="340" cy="201"/>
              </a:xfrm>
              <a:prstGeom prst="rect">
                <a:avLst/>
              </a:prstGeom>
              <a:noFill/>
              <a:ln w="9525">
                <a:noFill/>
                <a:miter lim="800000"/>
                <a:headEnd/>
                <a:tailEnd/>
              </a:ln>
            </p:spPr>
          </p:pic>
        </p:grpSp>
        <p:grpSp>
          <p:nvGrpSpPr>
            <p:cNvPr id="14" name="Group 221"/>
            <p:cNvGrpSpPr>
              <a:grpSpLocks/>
            </p:cNvGrpSpPr>
            <p:nvPr/>
          </p:nvGrpSpPr>
          <p:grpSpPr bwMode="auto">
            <a:xfrm>
              <a:off x="5271266" y="2363566"/>
              <a:ext cx="839537" cy="877124"/>
              <a:chOff x="3111" y="322"/>
              <a:chExt cx="546" cy="558"/>
            </a:xfrm>
          </p:grpSpPr>
          <p:sp>
            <p:nvSpPr>
              <p:cNvPr id="44"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5"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6"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5" name="Group 225"/>
            <p:cNvGrpSpPr>
              <a:grpSpLocks/>
            </p:cNvGrpSpPr>
            <p:nvPr/>
          </p:nvGrpSpPr>
          <p:grpSpPr bwMode="auto">
            <a:xfrm>
              <a:off x="4591641" y="3338176"/>
              <a:ext cx="839537" cy="877124"/>
              <a:chOff x="3111" y="322"/>
              <a:chExt cx="546" cy="558"/>
            </a:xfrm>
          </p:grpSpPr>
          <p:sp>
            <p:nvSpPr>
              <p:cNvPr id="41"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2"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3"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7" name="Group 229"/>
            <p:cNvGrpSpPr>
              <a:grpSpLocks/>
            </p:cNvGrpSpPr>
            <p:nvPr/>
          </p:nvGrpSpPr>
          <p:grpSpPr bwMode="auto">
            <a:xfrm>
              <a:off x="7408034" y="2363566"/>
              <a:ext cx="839537" cy="877124"/>
              <a:chOff x="3111" y="322"/>
              <a:chExt cx="546" cy="558"/>
            </a:xfrm>
          </p:grpSpPr>
          <p:sp>
            <p:nvSpPr>
              <p:cNvPr id="38"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39"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0"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8" name="Group 217"/>
            <p:cNvGrpSpPr>
              <a:grpSpLocks/>
            </p:cNvGrpSpPr>
            <p:nvPr/>
          </p:nvGrpSpPr>
          <p:grpSpPr bwMode="auto">
            <a:xfrm>
              <a:off x="6344586" y="4649537"/>
              <a:ext cx="839537" cy="877124"/>
              <a:chOff x="3111" y="322"/>
              <a:chExt cx="546" cy="558"/>
            </a:xfrm>
          </p:grpSpPr>
          <p:sp>
            <p:nvSpPr>
              <p:cNvPr id="35"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36"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37"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sp>
          <p:nvSpPr>
            <p:cNvPr id="22" name="TextBox 21"/>
            <p:cNvSpPr txBox="1"/>
            <p:nvPr/>
          </p:nvSpPr>
          <p:spPr>
            <a:xfrm>
              <a:off x="6217823" y="2084135"/>
              <a:ext cx="1062362"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 Virtualization,</a:t>
              </a:r>
            </a:p>
            <a:p>
              <a:pPr algn="ctr"/>
              <a:r>
                <a:rPr lang="en-US" sz="1050" b="1" i="1" dirty="0" smtClean="0">
                  <a:solidFill>
                    <a:srgbClr val="000000"/>
                  </a:solidFill>
                  <a:latin typeface="+mn-lt"/>
                  <a:ea typeface="Arial" charset="0"/>
                  <a:cs typeface="Arial" charset="0"/>
                </a:rPr>
                <a:t>Cloud</a:t>
              </a:r>
              <a:endParaRPr lang="en-US" sz="1050" b="1" i="1" dirty="0">
                <a:solidFill>
                  <a:srgbClr val="000000"/>
                </a:solidFill>
                <a:latin typeface="+mn-lt"/>
                <a:ea typeface="Arial" charset="0"/>
                <a:cs typeface="Arial" charset="0"/>
              </a:endParaRPr>
            </a:p>
          </p:txBody>
        </p:sp>
        <p:sp>
          <p:nvSpPr>
            <p:cNvPr id="23" name="TextBox 22"/>
            <p:cNvSpPr txBox="1"/>
            <p:nvPr/>
          </p:nvSpPr>
          <p:spPr>
            <a:xfrm>
              <a:off x="7464661" y="4588974"/>
              <a:ext cx="807327"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Increasing Demand</a:t>
              </a:r>
              <a:endParaRPr lang="en-US" sz="1050" b="1" i="1" dirty="0">
                <a:solidFill>
                  <a:srgbClr val="000000"/>
                </a:solidFill>
                <a:latin typeface="+mn-lt"/>
                <a:ea typeface="Arial" charset="0"/>
                <a:cs typeface="Arial" charset="0"/>
              </a:endParaRPr>
            </a:p>
          </p:txBody>
        </p:sp>
        <p:sp>
          <p:nvSpPr>
            <p:cNvPr id="24" name="TextBox 23"/>
            <p:cNvSpPr txBox="1"/>
            <p:nvPr/>
          </p:nvSpPr>
          <p:spPr>
            <a:xfrm>
              <a:off x="6317570" y="4893056"/>
              <a:ext cx="893567"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Reduced Budget</a:t>
              </a:r>
              <a:endParaRPr lang="en-US" sz="1050" b="1" i="1" dirty="0">
                <a:solidFill>
                  <a:srgbClr val="000000"/>
                </a:solidFill>
                <a:latin typeface="+mn-lt"/>
                <a:ea typeface="Arial" charset="0"/>
                <a:cs typeface="Arial" charset="0"/>
              </a:endParaRPr>
            </a:p>
          </p:txBody>
        </p:sp>
        <p:sp>
          <p:nvSpPr>
            <p:cNvPr id="25" name="TextBox 24"/>
            <p:cNvSpPr txBox="1"/>
            <p:nvPr/>
          </p:nvSpPr>
          <p:spPr>
            <a:xfrm>
              <a:off x="5180870" y="4578518"/>
              <a:ext cx="937206"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Higher </a:t>
              </a:r>
            </a:p>
            <a:p>
              <a:pPr algn="ctr"/>
              <a:r>
                <a:rPr lang="en-US" sz="1050" b="1" i="1" dirty="0" smtClean="0">
                  <a:solidFill>
                    <a:srgbClr val="000000"/>
                  </a:solidFill>
                  <a:latin typeface="+mn-lt"/>
                  <a:ea typeface="Arial" charset="0"/>
                  <a:cs typeface="Arial" charset="0"/>
                </a:rPr>
                <a:t>Density </a:t>
              </a:r>
              <a:endParaRPr lang="en-US" sz="1050" b="1" i="1" dirty="0">
                <a:solidFill>
                  <a:srgbClr val="000000"/>
                </a:solidFill>
                <a:latin typeface="+mn-lt"/>
                <a:ea typeface="Arial" charset="0"/>
                <a:cs typeface="Arial" charset="0"/>
              </a:endParaRPr>
            </a:p>
          </p:txBody>
        </p:sp>
        <p:sp>
          <p:nvSpPr>
            <p:cNvPr id="26" name="TextBox 25"/>
            <p:cNvSpPr txBox="1"/>
            <p:nvPr/>
          </p:nvSpPr>
          <p:spPr>
            <a:xfrm>
              <a:off x="4533597" y="3560860"/>
              <a:ext cx="932391"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Regulation  Compliance</a:t>
              </a:r>
              <a:endParaRPr lang="en-US" sz="1050" b="1" i="1" dirty="0">
                <a:solidFill>
                  <a:srgbClr val="000000"/>
                </a:solidFill>
                <a:latin typeface="+mn-lt"/>
                <a:ea typeface="Arial" charset="0"/>
                <a:cs typeface="Arial" charset="0"/>
              </a:endParaRPr>
            </a:p>
          </p:txBody>
        </p:sp>
        <p:sp>
          <p:nvSpPr>
            <p:cNvPr id="27" name="TextBox 26"/>
            <p:cNvSpPr txBox="1"/>
            <p:nvPr/>
          </p:nvSpPr>
          <p:spPr>
            <a:xfrm>
              <a:off x="5197520" y="2626968"/>
              <a:ext cx="970431" cy="215016"/>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IT Outsourcing</a:t>
              </a:r>
              <a:endParaRPr lang="en-US" sz="1050" b="1" i="1" dirty="0">
                <a:solidFill>
                  <a:srgbClr val="000000"/>
                </a:solidFill>
                <a:latin typeface="+mn-lt"/>
                <a:ea typeface="Arial" charset="0"/>
                <a:cs typeface="Arial" charset="0"/>
              </a:endParaRPr>
            </a:p>
          </p:txBody>
        </p:sp>
        <p:sp>
          <p:nvSpPr>
            <p:cNvPr id="28" name="TextBox 27"/>
            <p:cNvSpPr txBox="1"/>
            <p:nvPr/>
          </p:nvSpPr>
          <p:spPr>
            <a:xfrm>
              <a:off x="7370109" y="2659369"/>
              <a:ext cx="915386" cy="215016"/>
            </a:xfrm>
            <a:prstGeom prst="rect">
              <a:avLst/>
            </a:prstGeom>
            <a:noFill/>
          </p:spPr>
          <p:txBody>
            <a:bodyPr wrap="square" anchor="ctr" anchorCtr="1">
              <a:prstTxWarp prst="textNoShape">
                <a:avLst/>
              </a:prstTxWarp>
              <a:spAutoFit/>
            </a:bodyPr>
            <a:lstStyle/>
            <a:p>
              <a:pPr algn="ctr"/>
              <a:r>
                <a:rPr lang="en-US" sz="1050" b="1" i="1" dirty="0">
                  <a:solidFill>
                    <a:srgbClr val="000000"/>
                  </a:solidFill>
                  <a:latin typeface="+mn-lt"/>
                  <a:ea typeface="Arial" charset="0"/>
                  <a:cs typeface="Arial" charset="0"/>
                </a:rPr>
                <a:t>Consolidation</a:t>
              </a:r>
            </a:p>
          </p:txBody>
        </p:sp>
        <p:sp>
          <p:nvSpPr>
            <p:cNvPr id="29" name="TextBox 28"/>
            <p:cNvSpPr txBox="1"/>
            <p:nvPr/>
          </p:nvSpPr>
          <p:spPr>
            <a:xfrm>
              <a:off x="7938290" y="3500963"/>
              <a:ext cx="993996" cy="488671"/>
            </a:xfrm>
            <a:prstGeom prst="rect">
              <a:avLst/>
            </a:prstGeom>
            <a:noFill/>
          </p:spPr>
          <p:txBody>
            <a:bodyPr wrap="square" anchor="ctr" anchorCtr="1">
              <a:prstTxWarp prst="textNoShape">
                <a:avLst/>
              </a:prstTxWarp>
              <a:spAutoFit/>
            </a:bodyPr>
            <a:lstStyle/>
            <a:p>
              <a:pPr algn="ctr"/>
              <a:r>
                <a:rPr lang="en-US" sz="1050" b="1" i="1" dirty="0">
                  <a:solidFill>
                    <a:srgbClr val="000000"/>
                  </a:solidFill>
                  <a:latin typeface="+mn-lt"/>
                  <a:ea typeface="Arial" charset="0"/>
                  <a:cs typeface="Arial" charset="0"/>
                </a:rPr>
                <a:t>Efficiency</a:t>
              </a:r>
              <a:r>
                <a:rPr lang="en-US" sz="1050" b="1" i="1" dirty="0" smtClean="0">
                  <a:solidFill>
                    <a:srgbClr val="000000"/>
                  </a:solidFill>
                  <a:latin typeface="+mn-lt"/>
                  <a:ea typeface="Arial" charset="0"/>
                  <a:cs typeface="Arial" charset="0"/>
                </a:rPr>
                <a:t> &amp; </a:t>
              </a:r>
            </a:p>
            <a:p>
              <a:pPr algn="ctr"/>
              <a:r>
                <a:rPr lang="en-US" sz="1050" b="1" i="1" dirty="0" smtClean="0">
                  <a:solidFill>
                    <a:srgbClr val="000000"/>
                  </a:solidFill>
                  <a:latin typeface="+mn-lt"/>
                  <a:ea typeface="Arial" charset="0"/>
                  <a:cs typeface="Arial" charset="0"/>
                </a:rPr>
                <a:t>Green initiatives</a:t>
              </a:r>
              <a:endParaRPr lang="en-US" sz="1050" b="1" i="1" dirty="0">
                <a:solidFill>
                  <a:srgbClr val="000000"/>
                </a:solidFill>
                <a:latin typeface="+mn-lt"/>
                <a:ea typeface="Arial" charset="0"/>
                <a:cs typeface="Arial" charset="0"/>
              </a:endParaRPr>
            </a:p>
          </p:txBody>
        </p:sp>
        <p:sp>
          <p:nvSpPr>
            <p:cNvPr id="30" name="TextBox 5"/>
            <p:cNvSpPr txBox="1">
              <a:spLocks noChangeArrowheads="1"/>
            </p:cNvSpPr>
            <p:nvPr/>
          </p:nvSpPr>
          <p:spPr bwMode="auto">
            <a:xfrm>
              <a:off x="8181014" y="1884250"/>
              <a:ext cx="1049890" cy="860063"/>
            </a:xfrm>
            <a:prstGeom prst="rect">
              <a:avLst/>
            </a:prstGeom>
            <a:noFill/>
            <a:ln w="9525">
              <a:noFill/>
              <a:miter lim="800000"/>
              <a:headEnd/>
              <a:tailEnd/>
            </a:ln>
          </p:spPr>
          <p:txBody>
            <a:bodyPr wrap="square" anchor="ctr" anchorCtr="1">
              <a:prstTxWarp prst="textNoShape">
                <a:avLst/>
              </a:prstTxWarp>
              <a:spAutoFit/>
            </a:bodyPr>
            <a:lstStyle/>
            <a:p>
              <a:pPr algn="ctr"/>
              <a:r>
                <a:rPr lang="en-US" sz="1200" b="1" i="1" dirty="0">
                  <a:solidFill>
                    <a:srgbClr val="000000"/>
                  </a:solidFill>
                  <a:latin typeface="+mn-lt"/>
                  <a:ea typeface="Arial" charset="0"/>
                  <a:cs typeface="Arial" charset="0"/>
                </a:rPr>
                <a:t>External forces changing the business climate</a:t>
              </a:r>
            </a:p>
          </p:txBody>
        </p:sp>
        <p:sp>
          <p:nvSpPr>
            <p:cNvPr id="31" name="TextBox 8"/>
            <p:cNvSpPr txBox="1">
              <a:spLocks noChangeArrowheads="1"/>
            </p:cNvSpPr>
            <p:nvPr/>
          </p:nvSpPr>
          <p:spPr bwMode="auto">
            <a:xfrm>
              <a:off x="4214742" y="4982520"/>
              <a:ext cx="1058866" cy="860063"/>
            </a:xfrm>
            <a:prstGeom prst="rect">
              <a:avLst/>
            </a:prstGeom>
            <a:solidFill>
              <a:schemeClr val="bg1"/>
            </a:solidFill>
            <a:ln w="9525">
              <a:noFill/>
              <a:miter lim="800000"/>
              <a:headEnd/>
              <a:tailEnd/>
            </a:ln>
          </p:spPr>
          <p:txBody>
            <a:bodyPr wrap="square" lIns="0" rIns="0" anchor="ctr" anchorCtr="1">
              <a:prstTxWarp prst="textNoShape">
                <a:avLst/>
              </a:prstTxWarp>
              <a:spAutoFit/>
            </a:bodyPr>
            <a:lstStyle/>
            <a:p>
              <a:pPr algn="ctr"/>
              <a:r>
                <a:rPr lang="en-US" sz="1200" b="1" i="1" dirty="0">
                  <a:solidFill>
                    <a:srgbClr val="000000"/>
                  </a:solidFill>
                  <a:latin typeface="+mn-lt"/>
                  <a:ea typeface="Arial" charset="0"/>
                  <a:cs typeface="Arial" charset="0"/>
                </a:rPr>
                <a:t>Business</a:t>
              </a:r>
              <a:r>
                <a:rPr lang="en-US" sz="1200" b="1" i="1" dirty="0" smtClean="0">
                  <a:solidFill>
                    <a:srgbClr val="000000"/>
                  </a:solidFill>
                  <a:latin typeface="+mn-lt"/>
                  <a:ea typeface="Arial" charset="0"/>
                  <a:cs typeface="Arial" charset="0"/>
                </a:rPr>
                <a:t> &amp; technology</a:t>
              </a:r>
            </a:p>
            <a:p>
              <a:pPr algn="ctr"/>
              <a:r>
                <a:rPr lang="en-US" sz="1200" b="1" i="1" dirty="0" smtClean="0">
                  <a:solidFill>
                    <a:srgbClr val="000000"/>
                  </a:solidFill>
                  <a:latin typeface="+mn-lt"/>
                  <a:ea typeface="Arial" charset="0"/>
                  <a:cs typeface="Arial" charset="0"/>
                </a:rPr>
                <a:t>forces </a:t>
              </a:r>
              <a:r>
                <a:rPr lang="en-US" sz="1200" b="1" i="1" dirty="0">
                  <a:solidFill>
                    <a:srgbClr val="000000"/>
                  </a:solidFill>
                  <a:latin typeface="+mn-lt"/>
                  <a:ea typeface="Arial" charset="0"/>
                  <a:cs typeface="Arial" charset="0"/>
                </a:rPr>
                <a:t>pressing on the data center</a:t>
              </a:r>
            </a:p>
          </p:txBody>
        </p:sp>
        <p:sp>
          <p:nvSpPr>
            <p:cNvPr id="32" name="Down Arrow 31"/>
            <p:cNvSpPr/>
            <p:nvPr/>
          </p:nvSpPr>
          <p:spPr bwMode="auto">
            <a:xfrm rot="14998270">
              <a:off x="4412829" y="4255695"/>
              <a:ext cx="796124" cy="1018916"/>
            </a:xfrm>
            <a:prstGeom prst="downArrow">
              <a:avLst>
                <a:gd name="adj1" fmla="val 39472"/>
                <a:gd name="adj2" fmla="val 63993"/>
              </a:avLst>
            </a:prstGeom>
            <a:solidFill>
              <a:srgbClr val="1A7FB0"/>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a:scene3d>
              <a:camera prst="isometricRightUp">
                <a:rot lat="1800000" lon="18000000" rev="21594000"/>
              </a:camera>
              <a:lightRig rig="threePt" dir="t">
                <a:rot lat="0" lon="0" rev="4800000"/>
              </a:lightRig>
            </a:scene3d>
            <a:sp3d z="101600" prstMaterial="matte">
              <a:bevelT w="25400" h="31750"/>
              <a:bevelB w="25400" h="3175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Times New Roman" charset="0"/>
              </a:endParaRPr>
            </a:p>
          </p:txBody>
        </p:sp>
        <p:sp>
          <p:nvSpPr>
            <p:cNvPr id="33" name="Down Arrow 32"/>
            <p:cNvSpPr/>
            <p:nvPr/>
          </p:nvSpPr>
          <p:spPr bwMode="auto">
            <a:xfrm rot="3838935" flipH="1">
              <a:off x="8240698" y="2665563"/>
              <a:ext cx="796124" cy="743279"/>
            </a:xfrm>
            <a:prstGeom prst="downArrow">
              <a:avLst>
                <a:gd name="adj1" fmla="val 39472"/>
                <a:gd name="adj2" fmla="val 63993"/>
              </a:avLst>
            </a:prstGeom>
            <a:solidFill>
              <a:srgbClr val="1A7FB0"/>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a:scene3d>
              <a:camera prst="isometricRightUp">
                <a:rot lat="19800000" lon="3600000" rev="0"/>
              </a:camera>
              <a:lightRig rig="threePt" dir="t">
                <a:rot lat="0" lon="0" rev="10800000"/>
              </a:lightRig>
            </a:scene3d>
            <a:sp3d z="101600" prstMaterial="matte">
              <a:bevelT w="25400" h="31750"/>
              <a:bevelB w="25400" h="3175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Times New Roman" charset="0"/>
              </a:endParaRPr>
            </a:p>
          </p:txBody>
        </p:sp>
        <p:pic>
          <p:nvPicPr>
            <p:cNvPr id="34" name="Content Placeholder 4" descr="Room-image_2_web.gif"/>
            <p:cNvPicPr>
              <a:picLocks noChangeAspect="1"/>
            </p:cNvPicPr>
            <p:nvPr/>
          </p:nvPicPr>
          <p:blipFill>
            <a:blip r:embed="rId10" cstate="print">
              <a:clrChange>
                <a:clrFrom>
                  <a:srgbClr val="FFFFFF"/>
                </a:clrFrom>
                <a:clrTo>
                  <a:srgbClr val="FFFFFF">
                    <a:alpha val="0"/>
                  </a:srgbClr>
                </a:clrTo>
              </a:clrChange>
            </a:blip>
            <a:srcRect b="8345"/>
            <a:stretch>
              <a:fillRect/>
            </a:stretch>
          </p:blipFill>
          <p:spPr bwMode="auto">
            <a:xfrm>
              <a:off x="5676430" y="2793237"/>
              <a:ext cx="2451848" cy="1849102"/>
            </a:xfrm>
            <a:prstGeom prst="rect">
              <a:avLst/>
            </a:prstGeom>
            <a:noFill/>
            <a:ln w="9525">
              <a:noFill/>
              <a:miter lim="800000"/>
              <a:headEnd/>
              <a:tailEnd/>
            </a:ln>
            <a:effectLst/>
          </p:spPr>
        </p:pic>
      </p:grpSp>
      <p:sp>
        <p:nvSpPr>
          <p:cNvPr id="60" name="Right Arrow 59"/>
          <p:cNvSpPr/>
          <p:nvPr/>
        </p:nvSpPr>
        <p:spPr bwMode="auto">
          <a:xfrm>
            <a:off x="5969874" y="3079535"/>
            <a:ext cx="1208691" cy="1534508"/>
          </a:xfrm>
          <a:prstGeom prst="rightArrow">
            <a:avLst/>
          </a:prstGeom>
          <a:solidFill>
            <a:srgbClr val="1A7FB2"/>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anchor="ctr" anchorCtr="1"/>
          <a:lstStyle/>
          <a:p>
            <a:pPr algn="ctr" fontAlgn="base">
              <a:spcBef>
                <a:spcPct val="0"/>
              </a:spcBef>
              <a:spcAft>
                <a:spcPct val="0"/>
              </a:spcAft>
              <a:defRPr/>
            </a:pPr>
            <a:endParaRPr lang="en-US" sz="1300" b="1" dirty="0" smtClean="0">
              <a:solidFill>
                <a:schemeClr val="accent3"/>
              </a:solidFill>
            </a:endParaRPr>
          </a:p>
        </p:txBody>
      </p:sp>
      <p:sp>
        <p:nvSpPr>
          <p:cNvPr id="61" name="TextBox 60"/>
          <p:cNvSpPr txBox="1"/>
          <p:nvPr/>
        </p:nvSpPr>
        <p:spPr>
          <a:xfrm>
            <a:off x="5885793" y="3557742"/>
            <a:ext cx="1156135" cy="738664"/>
          </a:xfrm>
          <a:prstGeom prst="rect">
            <a:avLst/>
          </a:prstGeom>
          <a:noFill/>
        </p:spPr>
        <p:txBody>
          <a:bodyPr wrap="square" rtlCol="0">
            <a:spAutoFit/>
          </a:bodyPr>
          <a:lstStyle/>
          <a:p>
            <a:pPr algn="ctr"/>
            <a:r>
              <a:rPr lang="en-US" sz="1400" b="1" dirty="0" smtClean="0">
                <a:solidFill>
                  <a:schemeClr val="accent3"/>
                </a:solidFill>
                <a:latin typeface="+mn-lt"/>
              </a:rPr>
              <a:t>Facility Challenges</a:t>
            </a:r>
          </a:p>
          <a:p>
            <a:pPr algn="ctr"/>
            <a:endParaRPr lang="en-US" sz="1400" dirty="0"/>
          </a:p>
        </p:txBody>
      </p:sp>
    </p:spTree>
  </p:cSld>
  <p:clrMapOvr>
    <a:masterClrMapping/>
  </p:clrMapOvr>
  <p:transition>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Your Advantage…</a:t>
            </a:r>
            <a:endParaRPr lang="en-US" sz="1200" baseline="90000" dirty="0"/>
          </a:p>
        </p:txBody>
      </p:sp>
      <p:sp>
        <p:nvSpPr>
          <p:cNvPr id="4" name="Subtitle 3"/>
          <p:cNvSpPr>
            <a:spLocks noGrp="1"/>
          </p:cNvSpPr>
          <p:nvPr>
            <p:ph type="subTitle" idx="1"/>
          </p:nvPr>
        </p:nvSpPr>
        <p:spPr/>
        <p:txBody>
          <a:bodyPr/>
          <a:lstStyle/>
          <a:p>
            <a:r>
              <a:rPr lang="en-US" dirty="0" smtClean="0"/>
              <a:t>Emerson Network Power offers the industry’s only complete portfolio of Adaptive, Managed and Basic Rack PDU solutions with highest levels of availability, easy integration and the energy management, simplicity and savings that make the most sense for your data center.</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2078038"/>
            <a:ext cx="111125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7"/>
          <p:cNvSpPr txBox="1">
            <a:spLocks noChangeArrowheads="1"/>
          </p:cNvSpPr>
          <p:nvPr/>
        </p:nvSpPr>
        <p:spPr bwMode="auto">
          <a:xfrm>
            <a:off x="7543800" y="1435100"/>
            <a:ext cx="813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spcBef>
                <a:spcPct val="0"/>
              </a:spcBef>
            </a:pPr>
            <a:r>
              <a:rPr lang="en-US" altLang="de-DE" sz="2800" b="1" dirty="0" smtClean="0">
                <a:solidFill>
                  <a:srgbClr val="0F245F"/>
                </a:solidFill>
                <a:latin typeface="DTL Argo T" pitchFamily="2" charset="0"/>
              </a:rPr>
              <a:t>Server</a:t>
            </a:r>
            <a:endParaRPr lang="en-US" altLang="de-DE" sz="1600" dirty="0" smtClean="0">
              <a:solidFill>
                <a:srgbClr val="0F245F"/>
              </a:solidFill>
              <a:latin typeface="DTL Argo T" pitchFamily="2" charset="0"/>
            </a:endParaRPr>
          </a:p>
        </p:txBody>
      </p:sp>
      <p:pic>
        <p:nvPicPr>
          <p:cNvPr id="8" name="Picture 20" descr="sun_v2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875" y="2997200"/>
            <a:ext cx="147478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7"/>
          <p:cNvSpPr txBox="1">
            <a:spLocks noChangeArrowheads="1"/>
          </p:cNvSpPr>
          <p:nvPr/>
        </p:nvSpPr>
        <p:spPr bwMode="auto">
          <a:xfrm>
            <a:off x="5246688" y="1460500"/>
            <a:ext cx="1374094"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lnSpc>
                <a:spcPct val="80000"/>
              </a:lnSpc>
              <a:spcBef>
                <a:spcPct val="0"/>
              </a:spcBef>
            </a:pPr>
            <a:r>
              <a:rPr lang="en-US" altLang="de-DE" sz="2800" b="1" dirty="0" smtClean="0">
                <a:solidFill>
                  <a:srgbClr val="0F245F"/>
                </a:solidFill>
                <a:latin typeface="DTL Argo T" pitchFamily="2" charset="0"/>
              </a:rPr>
              <a:t>Rack PDU </a:t>
            </a:r>
            <a:r>
              <a:rPr lang="en-US" altLang="de-DE" sz="2800" dirty="0" smtClean="0">
                <a:solidFill>
                  <a:srgbClr val="0F245F"/>
                </a:solidFill>
                <a:latin typeface="DTL Argo T" pitchFamily="2" charset="0"/>
              </a:rPr>
              <a:t/>
            </a:r>
            <a:br>
              <a:rPr lang="en-US" altLang="de-DE" sz="2800" dirty="0" smtClean="0">
                <a:solidFill>
                  <a:srgbClr val="0F245F"/>
                </a:solidFill>
                <a:latin typeface="DTL Argo T" pitchFamily="2" charset="0"/>
              </a:rPr>
            </a:br>
            <a:endParaRPr lang="en-US" altLang="de-DE" sz="2800" dirty="0" smtClean="0">
              <a:solidFill>
                <a:srgbClr val="0F245F"/>
              </a:solidFill>
              <a:latin typeface="DTL Argo T" pitchFamily="2" charset="0"/>
            </a:endParaRPr>
          </a:p>
        </p:txBody>
      </p:sp>
      <p:sp>
        <p:nvSpPr>
          <p:cNvPr id="10" name="Text Box 17"/>
          <p:cNvSpPr txBox="1">
            <a:spLocks noChangeArrowheads="1"/>
          </p:cNvSpPr>
          <p:nvPr/>
        </p:nvSpPr>
        <p:spPr bwMode="auto">
          <a:xfrm>
            <a:off x="3489325" y="1473200"/>
            <a:ext cx="1285929"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nSpc>
                <a:spcPct val="80000"/>
              </a:lnSpc>
              <a:spcBef>
                <a:spcPct val="0"/>
              </a:spcBef>
              <a:defRPr sz="2800" b="1">
                <a:solidFill>
                  <a:srgbClr val="0F245F"/>
                </a:solidFill>
                <a:latin typeface="DTL Argo T" pitchFamily="2" charset="0"/>
                <a:cs typeface="Arial" charset="0"/>
              </a:defRPr>
            </a:lvl1pPr>
            <a:lvl2pPr marL="742950" indent="-285750" eaLnBrk="0" hangingPunct="0">
              <a:spcBef>
                <a:spcPct val="20000"/>
              </a:spcBef>
              <a:buChar char="–"/>
              <a:defRPr sz="2000">
                <a:latin typeface="DTL Argo T Light" pitchFamily="2" charset="0"/>
                <a:cs typeface="Arial" charset="0"/>
              </a:defRPr>
            </a:lvl2pPr>
            <a:lvl3pPr marL="1143000" indent="-228600" eaLnBrk="0" hangingPunct="0">
              <a:spcBef>
                <a:spcPct val="20000"/>
              </a:spcBef>
              <a:buChar char="•"/>
              <a:defRPr sz="2000">
                <a:latin typeface="DTL Argo T Light" pitchFamily="2" charset="0"/>
                <a:cs typeface="Arial" charset="0"/>
              </a:defRPr>
            </a:lvl3pPr>
            <a:lvl4pPr marL="1600200" indent="-228600" eaLnBrk="0" hangingPunct="0">
              <a:spcBef>
                <a:spcPct val="20000"/>
              </a:spcBef>
              <a:buChar char="–"/>
              <a:defRPr sz="2000">
                <a:latin typeface="DTL Argo T Light" pitchFamily="2" charset="0"/>
                <a:cs typeface="Arial" charset="0"/>
              </a:defRPr>
            </a:lvl4pPr>
            <a:lvl5pPr marL="2057400" indent="-228600" eaLnBrk="0" hangingPunct="0">
              <a:spcBef>
                <a:spcPct val="20000"/>
              </a:spcBef>
              <a:buChar char="»"/>
              <a:defRPr sz="2000">
                <a:latin typeface="DTL Argo T Light" pitchFamily="2" charset="0"/>
                <a:cs typeface="Arial" charset="0"/>
              </a:defRPr>
            </a:lvl5pPr>
            <a:lvl6pPr marL="2514600" indent="-228600" eaLnBrk="0" fontAlgn="base" hangingPunct="0">
              <a:spcBef>
                <a:spcPct val="20000"/>
              </a:spcBef>
              <a:spcAft>
                <a:spcPct val="0"/>
              </a:spcAft>
              <a:buChar char="»"/>
              <a:defRPr sz="2000">
                <a:latin typeface="DTL Argo T Light" pitchFamily="2" charset="0"/>
                <a:cs typeface="Arial" charset="0"/>
              </a:defRPr>
            </a:lvl6pPr>
            <a:lvl7pPr marL="2971800" indent="-228600" eaLnBrk="0" fontAlgn="base" hangingPunct="0">
              <a:spcBef>
                <a:spcPct val="20000"/>
              </a:spcBef>
              <a:spcAft>
                <a:spcPct val="0"/>
              </a:spcAft>
              <a:buChar char="»"/>
              <a:defRPr sz="2000">
                <a:latin typeface="DTL Argo T Light" pitchFamily="2" charset="0"/>
                <a:cs typeface="Arial" charset="0"/>
              </a:defRPr>
            </a:lvl7pPr>
            <a:lvl8pPr marL="3429000" indent="-228600" eaLnBrk="0" fontAlgn="base" hangingPunct="0">
              <a:spcBef>
                <a:spcPct val="20000"/>
              </a:spcBef>
              <a:spcAft>
                <a:spcPct val="0"/>
              </a:spcAft>
              <a:buChar char="»"/>
              <a:defRPr sz="2000">
                <a:latin typeface="DTL Argo T Light" pitchFamily="2" charset="0"/>
                <a:cs typeface="Arial" charset="0"/>
              </a:defRPr>
            </a:lvl8pPr>
            <a:lvl9pPr marL="3886200" indent="-228600" eaLnBrk="0" fontAlgn="base" hangingPunct="0">
              <a:spcBef>
                <a:spcPct val="20000"/>
              </a:spcBef>
              <a:spcAft>
                <a:spcPct val="0"/>
              </a:spcAft>
              <a:buChar char="»"/>
              <a:defRPr sz="2000">
                <a:latin typeface="DTL Argo T Light" pitchFamily="2" charset="0"/>
                <a:cs typeface="Arial" charset="0"/>
              </a:defRPr>
            </a:lvl9pPr>
          </a:lstStyle>
          <a:p>
            <a:r>
              <a:rPr lang="en-US" altLang="de-DE" dirty="0"/>
              <a:t>PDU Rack</a:t>
            </a:r>
            <a:br>
              <a:rPr lang="en-US" altLang="de-DE" dirty="0"/>
            </a:br>
            <a:endParaRPr lang="en-US" altLang="de-DE" dirty="0"/>
          </a:p>
        </p:txBody>
      </p:sp>
      <p:sp>
        <p:nvSpPr>
          <p:cNvPr id="11" name="Text Box 17"/>
          <p:cNvSpPr txBox="1">
            <a:spLocks noChangeArrowheads="1"/>
          </p:cNvSpPr>
          <p:nvPr/>
        </p:nvSpPr>
        <p:spPr bwMode="auto">
          <a:xfrm>
            <a:off x="1682750" y="1474788"/>
            <a:ext cx="633507"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lnSpc>
                <a:spcPct val="80000"/>
              </a:lnSpc>
              <a:spcBef>
                <a:spcPct val="0"/>
              </a:spcBef>
            </a:pPr>
            <a:r>
              <a:rPr lang="en-US" altLang="de-DE" sz="2800" b="1" dirty="0" smtClean="0">
                <a:solidFill>
                  <a:srgbClr val="0F245F"/>
                </a:solidFill>
                <a:latin typeface="DTL Argo T" pitchFamily="2" charset="0"/>
              </a:rPr>
              <a:t>UPS</a:t>
            </a:r>
            <a:r>
              <a:rPr lang="en-US" altLang="de-DE" sz="2800" dirty="0" smtClean="0">
                <a:solidFill>
                  <a:srgbClr val="0F245F"/>
                </a:solidFill>
                <a:latin typeface="DTL Argo T" pitchFamily="2" charset="0"/>
              </a:rPr>
              <a:t/>
            </a:r>
            <a:br>
              <a:rPr lang="en-US" altLang="de-DE" sz="2800" dirty="0" smtClean="0">
                <a:solidFill>
                  <a:srgbClr val="0F245F"/>
                </a:solidFill>
                <a:latin typeface="DTL Argo T" pitchFamily="2" charset="0"/>
              </a:rPr>
            </a:br>
            <a:endParaRPr lang="en-US" altLang="de-DE" sz="2800" dirty="0" smtClean="0">
              <a:solidFill>
                <a:srgbClr val="0F245F"/>
              </a:solidFill>
              <a:latin typeface="DTL Argo T" pitchFamily="2" charset="0"/>
            </a:endParaRPr>
          </a:p>
        </p:txBody>
      </p:sp>
      <p:pic>
        <p:nvPicPr>
          <p:cNvPr id="12" name="Picture 25" descr="Liebert%20MPX_strip%20Roll%20Up"/>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5088" y="2044700"/>
            <a:ext cx="1014412"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7" descr="Liebert-APM-UPS-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8113" y="2081213"/>
            <a:ext cx="1147762"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41"/>
          <p:cNvGrpSpPr>
            <a:grpSpLocks/>
          </p:cNvGrpSpPr>
          <p:nvPr/>
        </p:nvGrpSpPr>
        <p:grpSpPr bwMode="auto">
          <a:xfrm>
            <a:off x="1951038" y="4565650"/>
            <a:ext cx="436562" cy="849313"/>
            <a:chOff x="1200" y="2862"/>
            <a:chExt cx="275" cy="535"/>
          </a:xfrm>
        </p:grpSpPr>
        <p:sp>
          <p:nvSpPr>
            <p:cNvPr id="15"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16"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sp>
        <p:nvSpPr>
          <p:cNvPr id="17" name="Text Box 42"/>
          <p:cNvSpPr txBox="1">
            <a:spLocks noChangeArrowheads="1"/>
          </p:cNvSpPr>
          <p:nvPr/>
        </p:nvSpPr>
        <p:spPr bwMode="auto">
          <a:xfrm>
            <a:off x="-12700" y="3000375"/>
            <a:ext cx="8001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800" b="0" i="0" u="none" strike="noStrike" kern="0" cap="none" spc="0" normalizeH="0" baseline="0" noProof="0" smtClean="0">
                <a:ln>
                  <a:noFill/>
                </a:ln>
                <a:solidFill>
                  <a:srgbClr val="FFFFFF"/>
                </a:solidFill>
                <a:effectLst/>
                <a:uLnTx/>
                <a:uFillTx/>
                <a:latin typeface="DTL Argo T Light" pitchFamily="2" charset="0"/>
                <a:cs typeface="Arial" charset="0"/>
              </a:rPr>
              <a:t>Power</a:t>
            </a:r>
          </a:p>
        </p:txBody>
      </p:sp>
      <p:sp>
        <p:nvSpPr>
          <p:cNvPr id="18" name="Text Box 48"/>
          <p:cNvSpPr txBox="1">
            <a:spLocks noChangeArrowheads="1"/>
          </p:cNvSpPr>
          <p:nvPr/>
        </p:nvSpPr>
        <p:spPr bwMode="auto">
          <a:xfrm>
            <a:off x="2530475" y="3044825"/>
            <a:ext cx="5953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200" b="0" i="0" u="none" strike="noStrike" kern="0" cap="none" spc="0" normalizeH="0" baseline="0" noProof="0" smtClean="0">
                <a:ln>
                  <a:noFill/>
                </a:ln>
                <a:solidFill>
                  <a:srgbClr val="FFFFFF"/>
                </a:solidFill>
                <a:effectLst/>
                <a:uLnTx/>
                <a:uFillTx/>
                <a:latin typeface="DTL Argo T Light" pitchFamily="2" charset="0"/>
                <a:cs typeface="Arial" charset="0"/>
              </a:rPr>
              <a:t>Power</a:t>
            </a:r>
          </a:p>
        </p:txBody>
      </p:sp>
      <p:pic>
        <p:nvPicPr>
          <p:cNvPr id="19" name="Picture 50"/>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2195" t="56874"/>
          <a:stretch>
            <a:fillRect/>
          </a:stretch>
        </p:blipFill>
        <p:spPr bwMode="auto">
          <a:xfrm>
            <a:off x="4529775" y="3048000"/>
            <a:ext cx="91440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53"/>
          <p:cNvSpPr>
            <a:spLocks noChangeShapeType="1"/>
          </p:cNvSpPr>
          <p:nvPr/>
        </p:nvSpPr>
        <p:spPr bwMode="auto">
          <a:xfrm>
            <a:off x="2622550"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sp>
        <p:nvSpPr>
          <p:cNvPr id="22" name="Line 54"/>
          <p:cNvSpPr>
            <a:spLocks noChangeShapeType="1"/>
          </p:cNvSpPr>
          <p:nvPr/>
        </p:nvSpPr>
        <p:spPr bwMode="auto">
          <a:xfrm>
            <a:off x="4578350"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sp>
        <p:nvSpPr>
          <p:cNvPr id="23" name="Line 57"/>
          <p:cNvSpPr>
            <a:spLocks noChangeShapeType="1"/>
          </p:cNvSpPr>
          <p:nvPr/>
        </p:nvSpPr>
        <p:spPr bwMode="auto">
          <a:xfrm>
            <a:off x="6332538"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pic>
        <p:nvPicPr>
          <p:cNvPr id="24" name="Picture 58"/>
          <p:cNvPicPr>
            <a:picLocks noChangeAspect="1" noChangeArrowheads="1"/>
          </p:cNvPicPr>
          <p:nvPr/>
        </p:nvPicPr>
        <p:blipFill>
          <a:blip r:embed="rId7">
            <a:extLst>
              <a:ext uri="{28A0092B-C50C-407E-A947-70E740481C1C}">
                <a14:useLocalDpi xmlns:a14="http://schemas.microsoft.com/office/drawing/2010/main" val="0"/>
              </a:ext>
            </a:extLst>
          </a:blip>
          <a:srcRect l="29231" t="27827" r="18951" b="28778"/>
          <a:stretch>
            <a:fillRect/>
          </a:stretch>
        </p:blipFill>
        <p:spPr bwMode="auto">
          <a:xfrm>
            <a:off x="5816600" y="5126038"/>
            <a:ext cx="168433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59"/>
          <p:cNvSpPr txBox="1">
            <a:spLocks noChangeArrowheads="1"/>
          </p:cNvSpPr>
          <p:nvPr/>
        </p:nvSpPr>
        <p:spPr bwMode="auto">
          <a:xfrm>
            <a:off x="1879600" y="5492750"/>
            <a:ext cx="3937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Management Tools:</a:t>
            </a:r>
          </a:p>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Trellis, RPM, </a:t>
            </a:r>
            <a:r>
              <a:rPr kumimoji="0" lang="en-US" altLang="de-DE" sz="1600" b="0" i="0" u="none" strike="noStrike" kern="0" cap="none" spc="0" normalizeH="0" baseline="0" noProof="0" dirty="0" err="1" smtClean="0">
                <a:ln>
                  <a:noFill/>
                </a:ln>
                <a:solidFill>
                  <a:srgbClr val="4B4B4B"/>
                </a:solidFill>
                <a:effectLst/>
                <a:uLnTx/>
                <a:uFillTx/>
                <a:latin typeface="+mj-lt"/>
                <a:cs typeface="Arial" charset="0"/>
              </a:rPr>
              <a:t>Nform</a:t>
            </a: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 </a:t>
            </a:r>
            <a:r>
              <a:rPr kumimoji="0" lang="en-US" altLang="de-DE" sz="1600" b="0" i="0" u="none" strike="noStrike" kern="0" cap="none" spc="0" normalizeH="0" baseline="0" noProof="0" dirty="0" err="1" smtClean="0">
                <a:ln>
                  <a:noFill/>
                </a:ln>
                <a:solidFill>
                  <a:srgbClr val="4B4B4B"/>
                </a:solidFill>
                <a:effectLst/>
                <a:uLnTx/>
                <a:uFillTx/>
                <a:latin typeface="+mj-lt"/>
                <a:cs typeface="Arial" charset="0"/>
              </a:rPr>
              <a:t>SystemCenter</a:t>
            </a: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 </a:t>
            </a:r>
            <a:br>
              <a:rPr kumimoji="0" lang="en-US" altLang="de-DE" sz="1600" b="0" i="0" u="none" strike="noStrike" kern="0" cap="none" spc="0" normalizeH="0" baseline="0" noProof="0" dirty="0" smtClean="0">
                <a:ln>
                  <a:noFill/>
                </a:ln>
                <a:solidFill>
                  <a:srgbClr val="4B4B4B"/>
                </a:solidFill>
                <a:effectLst/>
                <a:uLnTx/>
                <a:uFillTx/>
                <a:latin typeface="+mj-lt"/>
                <a:cs typeface="Arial" charset="0"/>
              </a:rPr>
            </a:b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Servers manufacturer Solutions, etc.</a:t>
            </a:r>
          </a:p>
        </p:txBody>
      </p:sp>
      <p:pic>
        <p:nvPicPr>
          <p:cNvPr id="26" name="Picture 65"/>
          <p:cNvPicPr>
            <a:picLocks noChangeAspect="1" noChangeArrowheads="1"/>
          </p:cNvPicPr>
          <p:nvPr/>
        </p:nvPicPr>
        <p:blipFill>
          <a:blip r:embed="rId8">
            <a:clrChange>
              <a:clrFrom>
                <a:srgbClr val="FDFEFF"/>
              </a:clrFrom>
              <a:clrTo>
                <a:srgbClr val="FDFE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rot="15573056">
            <a:off x="4454525" y="4049713"/>
            <a:ext cx="1671637" cy="142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42"/>
          <p:cNvGrpSpPr>
            <a:grpSpLocks/>
          </p:cNvGrpSpPr>
          <p:nvPr/>
        </p:nvGrpSpPr>
        <p:grpSpPr bwMode="auto">
          <a:xfrm rot="4624358">
            <a:off x="3624262" y="4552951"/>
            <a:ext cx="436563" cy="849312"/>
            <a:chOff x="1200" y="2862"/>
            <a:chExt cx="275" cy="535"/>
          </a:xfrm>
        </p:grpSpPr>
        <p:sp>
          <p:nvSpPr>
            <p:cNvPr id="28"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29"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grpSp>
        <p:nvGrpSpPr>
          <p:cNvPr id="30" name="Group 45"/>
          <p:cNvGrpSpPr>
            <a:grpSpLocks/>
          </p:cNvGrpSpPr>
          <p:nvPr/>
        </p:nvGrpSpPr>
        <p:grpSpPr bwMode="auto">
          <a:xfrm rot="4624358">
            <a:off x="7424737" y="4016376"/>
            <a:ext cx="436563" cy="849312"/>
            <a:chOff x="1200" y="2862"/>
            <a:chExt cx="275" cy="535"/>
          </a:xfrm>
        </p:grpSpPr>
        <p:sp>
          <p:nvSpPr>
            <p:cNvPr id="31"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32"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sp>
        <p:nvSpPr>
          <p:cNvPr id="33" name="Text Box 56"/>
          <p:cNvSpPr txBox="1">
            <a:spLocks noChangeArrowheads="1"/>
          </p:cNvSpPr>
          <p:nvPr/>
        </p:nvSpPr>
        <p:spPr bwMode="auto">
          <a:xfrm>
            <a:off x="6462713" y="3008313"/>
            <a:ext cx="4572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800" b="0" i="0" u="none" strike="noStrike" kern="0" cap="none" spc="0" normalizeH="0" baseline="0" noProof="0" dirty="0" smtClean="0">
                <a:ln>
                  <a:noFill/>
                </a:ln>
                <a:solidFill>
                  <a:srgbClr val="FFFFFF"/>
                </a:solidFill>
                <a:effectLst/>
                <a:uLnTx/>
                <a:uFillTx/>
                <a:latin typeface="DTL Argo T Light" pitchFamily="2" charset="0"/>
                <a:cs typeface="Arial" charset="0"/>
              </a:rPr>
              <a:t>Power</a:t>
            </a:r>
          </a:p>
        </p:txBody>
      </p:sp>
      <p:sp>
        <p:nvSpPr>
          <p:cNvPr id="34" name="Title 1"/>
          <p:cNvSpPr txBox="1">
            <a:spLocks/>
          </p:cNvSpPr>
          <p:nvPr/>
        </p:nvSpPr>
        <p:spPr>
          <a:xfrm>
            <a:off x="584200" y="623888"/>
            <a:ext cx="8134350" cy="482600"/>
          </a:xfrm>
          <a:prstGeom prst="rect">
            <a:avLst/>
          </a:prstGeom>
        </p:spPr>
        <p:txBody>
          <a:bodyPr/>
          <a:lst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r>
              <a:rPr lang="en-US" kern="0" smtClean="0"/>
              <a:t>Rack PDUs – A Strategic Link</a:t>
            </a:r>
            <a:endParaRPr lang="en-US" kern="0" dirty="0"/>
          </a:p>
        </p:txBody>
      </p:sp>
      <p:grpSp>
        <p:nvGrpSpPr>
          <p:cNvPr id="35" name="Group 41"/>
          <p:cNvGrpSpPr>
            <a:grpSpLocks/>
          </p:cNvGrpSpPr>
          <p:nvPr/>
        </p:nvGrpSpPr>
        <p:grpSpPr bwMode="auto">
          <a:xfrm>
            <a:off x="-59031" y="2903381"/>
            <a:ext cx="1533525" cy="741362"/>
            <a:chOff x="0" y="2847"/>
            <a:chExt cx="1334" cy="770"/>
          </a:xfrm>
        </p:grpSpPr>
        <p:pic>
          <p:nvPicPr>
            <p:cNvPr id="36" name="Picture 39"/>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564" y="2847"/>
              <a:ext cx="770"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40"/>
            <p:cNvSpPr>
              <a:spLocks noChangeArrowheads="1"/>
            </p:cNvSpPr>
            <p:nvPr/>
          </p:nvSpPr>
          <p:spPr bwMode="auto">
            <a:xfrm>
              <a:off x="0" y="2976"/>
              <a:ext cx="660" cy="448"/>
            </a:xfrm>
            <a:prstGeom prst="rect">
              <a:avLst/>
            </a:prstGeom>
            <a:solidFill>
              <a:srgbClr val="0F245F"/>
            </a:solidFill>
            <a:ln w="9525">
              <a:solidFill>
                <a:srgbClr val="0F245F"/>
              </a:solidFill>
              <a:miter lim="800000"/>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altLang="de-DE" sz="1800" b="0" i="0" u="none" strike="noStrike" kern="0" cap="none" spc="0" normalizeH="0" baseline="0" noProof="0">
                <a:ln>
                  <a:noFill/>
                </a:ln>
                <a:solidFill>
                  <a:srgbClr val="0F245F"/>
                </a:solidFill>
                <a:effectLst/>
                <a:uLnTx/>
                <a:uFillTx/>
                <a:latin typeface="Arial" charset="0"/>
                <a:cs typeface="Arial" charset="0"/>
              </a:endParaRPr>
            </a:p>
          </p:txBody>
        </p:sp>
      </p:grpSp>
      <p:grpSp>
        <p:nvGrpSpPr>
          <p:cNvPr id="41" name="Group 44"/>
          <p:cNvGrpSpPr>
            <a:grpSpLocks/>
          </p:cNvGrpSpPr>
          <p:nvPr/>
        </p:nvGrpSpPr>
        <p:grpSpPr bwMode="auto">
          <a:xfrm>
            <a:off x="2593975" y="2971800"/>
            <a:ext cx="1003300" cy="439738"/>
            <a:chOff x="0" y="2847"/>
            <a:chExt cx="1334" cy="770"/>
          </a:xfrm>
        </p:grpSpPr>
        <p:pic>
          <p:nvPicPr>
            <p:cNvPr id="42" name="Picture 45"/>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564" y="2847"/>
              <a:ext cx="770"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ectangle 46"/>
            <p:cNvSpPr>
              <a:spLocks noChangeArrowheads="1"/>
            </p:cNvSpPr>
            <p:nvPr/>
          </p:nvSpPr>
          <p:spPr bwMode="auto">
            <a:xfrm>
              <a:off x="0" y="2976"/>
              <a:ext cx="660" cy="448"/>
            </a:xfrm>
            <a:prstGeom prst="rect">
              <a:avLst/>
            </a:prstGeom>
            <a:solidFill>
              <a:srgbClr val="0F245F"/>
            </a:solidFill>
            <a:ln w="9525">
              <a:solidFill>
                <a:srgbClr val="0F245F"/>
              </a:solidFill>
              <a:miter lim="800000"/>
              <a:headEnd/>
              <a:tailEnd/>
            </a:ln>
          </p:spPr>
          <p:txBody>
            <a:bodyPr wrap="none" anchor="ct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0" lang="de-DE" altLang="de-DE" sz="1800" b="0" i="0" u="none" strike="noStrike" kern="0" cap="none" spc="0" normalizeH="0" baseline="0" noProof="0">
                <a:ln>
                  <a:noFill/>
                </a:ln>
                <a:solidFill>
                  <a:srgbClr val="0F245F"/>
                </a:solidFill>
                <a:effectLst/>
                <a:uLnTx/>
                <a:uFillTx/>
                <a:latin typeface="Arial" charset="0"/>
                <a:cs typeface="Arial" charset="0"/>
              </a:endParaRPr>
            </a:p>
          </p:txBody>
        </p:sp>
      </p:grpSp>
      <p:sp>
        <p:nvSpPr>
          <p:cNvPr id="44" name="Line 53"/>
          <p:cNvSpPr>
            <a:spLocks noChangeShapeType="1"/>
          </p:cNvSpPr>
          <p:nvPr/>
        </p:nvSpPr>
        <p:spPr bwMode="auto">
          <a:xfrm>
            <a:off x="150575" y="3555550"/>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pic>
        <p:nvPicPr>
          <p:cNvPr id="45" name="Picture 55"/>
          <p:cNvPicPr>
            <a:picLocks noChangeAspect="1" noChangeArrowheads="1"/>
          </p:cNvPicPr>
          <p:nvPr/>
        </p:nvPicPr>
        <p:blipFill>
          <a:blip r:embed="rId11">
            <a:extLst>
              <a:ext uri="{28A0092B-C50C-407E-A947-70E740481C1C}">
                <a14:useLocalDpi xmlns:a14="http://schemas.microsoft.com/office/drawing/2010/main" val="0"/>
              </a:ext>
            </a:extLst>
          </a:blip>
          <a:srcRect l="-999" t="6000" r="5000" b="78000"/>
          <a:stretch>
            <a:fillRect/>
          </a:stretch>
        </p:blipFill>
        <p:spPr bwMode="auto">
          <a:xfrm>
            <a:off x="5891213" y="3028950"/>
            <a:ext cx="156527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42"/>
          <p:cNvSpPr txBox="1">
            <a:spLocks noChangeArrowheads="1"/>
          </p:cNvSpPr>
          <p:nvPr/>
        </p:nvSpPr>
        <p:spPr bwMode="auto">
          <a:xfrm>
            <a:off x="-48325" y="3024125"/>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800" b="0" dirty="0">
                <a:solidFill>
                  <a:srgbClr val="FFFFFF"/>
                </a:solidFill>
              </a:rPr>
              <a:t>Power</a:t>
            </a:r>
          </a:p>
        </p:txBody>
      </p:sp>
      <p:sp>
        <p:nvSpPr>
          <p:cNvPr id="47" name="Text Box 48"/>
          <p:cNvSpPr txBox="1">
            <a:spLocks noChangeArrowheads="1"/>
          </p:cNvSpPr>
          <p:nvPr/>
        </p:nvSpPr>
        <p:spPr bwMode="auto">
          <a:xfrm>
            <a:off x="2530475" y="3044825"/>
            <a:ext cx="615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b="0" dirty="0">
                <a:solidFill>
                  <a:srgbClr val="FFFFFF"/>
                </a:solidFill>
              </a:rPr>
              <a:t>Power</a:t>
            </a:r>
          </a:p>
        </p:txBody>
      </p:sp>
      <p:sp>
        <p:nvSpPr>
          <p:cNvPr id="48" name="Text Box 56"/>
          <p:cNvSpPr txBox="1">
            <a:spLocks noChangeArrowheads="1"/>
          </p:cNvSpPr>
          <p:nvPr/>
        </p:nvSpPr>
        <p:spPr bwMode="auto">
          <a:xfrm>
            <a:off x="4989513" y="3033713"/>
            <a:ext cx="4714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800" b="0" dirty="0">
                <a:solidFill>
                  <a:srgbClr val="FFFFFF"/>
                </a:solidFill>
              </a:rPr>
              <a:t>Power</a:t>
            </a:r>
          </a:p>
        </p:txBody>
      </p:sp>
      <p:sp>
        <p:nvSpPr>
          <p:cNvPr id="49" name="Text Box 56"/>
          <p:cNvSpPr txBox="1">
            <a:spLocks noChangeArrowheads="1"/>
          </p:cNvSpPr>
          <p:nvPr/>
        </p:nvSpPr>
        <p:spPr bwMode="auto">
          <a:xfrm>
            <a:off x="6462713" y="3008313"/>
            <a:ext cx="4714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800" b="0" dirty="0">
                <a:solidFill>
                  <a:srgbClr val="FFFFFF"/>
                </a:solidFill>
              </a:rPr>
              <a:t>Power</a:t>
            </a:r>
          </a:p>
        </p:txBody>
      </p:sp>
    </p:spTree>
    <p:extLst>
      <p:ext uri="{BB962C8B-B14F-4D97-AF65-F5344CB8AC3E}">
        <p14:creationId xmlns:p14="http://schemas.microsoft.com/office/powerpoint/2010/main" val="200807064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06400"/>
            <a:ext cx="7594600" cy="723900"/>
          </a:xfrm>
        </p:spPr>
        <p:txBody>
          <a:bodyPr>
            <a:normAutofit/>
          </a:bodyPr>
          <a:lstStyle/>
          <a:p>
            <a:pPr>
              <a:defRPr/>
            </a:pPr>
            <a:r>
              <a:rPr lang="en-US" dirty="0" smtClean="0"/>
              <a:t>Emerson Rack Power Advantage</a:t>
            </a:r>
            <a:endParaRPr lang="en-US" dirty="0"/>
          </a:p>
        </p:txBody>
      </p:sp>
      <p:pic>
        <p:nvPicPr>
          <p:cNvPr id="4098" name="Picture 2" descr="http://nationalpaymentcorporation.com/blog/wp-content/uploads/2012/09/24-7-365-call-cente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8757" y="1322172"/>
            <a:ext cx="929826" cy="85718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verdacom.com/images/gears.jpg?1330051589">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0044" y="3713751"/>
            <a:ext cx="954430" cy="83353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www.sourceone-energy.com/Portals/104976/images/icon_energymanagement_sm_notxt.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7210" y="2434281"/>
            <a:ext cx="928050" cy="9621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HAILORTFS05\global\Global Brand Program\Multimedia\Events Application\Extranet Copy\Liebert MPH, Managed Rack PDU\MPHEdited.jpg"/>
          <p:cNvPicPr>
            <a:picLocks noChangeAspect="1" noChangeArrowheads="1"/>
          </p:cNvPicPr>
          <p:nvPr/>
        </p:nvPicPr>
        <p:blipFill>
          <a:blip r:embed="rId8" cstate="print"/>
          <a:srcRect/>
          <a:stretch>
            <a:fillRect/>
          </a:stretch>
        </p:blipFill>
        <p:spPr bwMode="auto">
          <a:xfrm>
            <a:off x="7797114" y="4761355"/>
            <a:ext cx="976183" cy="1026751"/>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4120131956"/>
              </p:ext>
            </p:extLst>
          </p:nvPr>
        </p:nvGraphicFramePr>
        <p:xfrm>
          <a:off x="563193" y="1312792"/>
          <a:ext cx="6930219" cy="45843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 name="TextBox 2"/>
          <p:cNvSpPr txBox="1"/>
          <p:nvPr/>
        </p:nvSpPr>
        <p:spPr>
          <a:xfrm>
            <a:off x="486137" y="6192456"/>
            <a:ext cx="6701741" cy="370390"/>
          </a:xfrm>
          <a:prstGeom prst="rect">
            <a:avLst/>
          </a:prstGeom>
          <a:solidFill>
            <a:schemeClr val="tx1">
              <a:lumMod val="20000"/>
              <a:lumOff val="80000"/>
            </a:schemeClr>
          </a:solidFill>
          <a:ln w="19050">
            <a:solidFill>
              <a:schemeClr val="tx1"/>
            </a:solidFill>
          </a:ln>
        </p:spPr>
        <p:txBody>
          <a:bodyPr wrap="square" rtlCol="0">
            <a:spAutoFit/>
          </a:bodyPr>
          <a:lstStyle/>
          <a:p>
            <a:pPr algn="ctr"/>
            <a:r>
              <a:rPr lang="en-US" dirty="0" smtClean="0"/>
              <a:t>Strongly Aligned with all Datacenter Challenges</a:t>
            </a:r>
            <a:endParaRPr lang="en-US" dirty="0"/>
          </a:p>
        </p:txBody>
      </p:sp>
    </p:spTree>
    <p:extLst>
      <p:ext uri="{BB962C8B-B14F-4D97-AF65-F5344CB8AC3E}">
        <p14:creationId xmlns:p14="http://schemas.microsoft.com/office/powerpoint/2010/main" val="1033099855"/>
      </p:ext>
    </p:extLst>
  </p:cSld>
  <p:clrMapOvr>
    <a:masterClrMapping/>
  </p:clrMapOvr>
  <p:transition>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84200" y="257175"/>
            <a:ext cx="8559800" cy="873125"/>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endParaRPr lang="en-US" sz="2800" dirty="0"/>
          </a:p>
        </p:txBody>
      </p:sp>
      <p:sp>
        <p:nvSpPr>
          <p:cNvPr id="5" name="Title 4"/>
          <p:cNvSpPr txBox="1">
            <a:spLocks/>
          </p:cNvSpPr>
          <p:nvPr/>
        </p:nvSpPr>
        <p:spPr>
          <a:xfrm>
            <a:off x="408975" y="-942975"/>
            <a:ext cx="9144000" cy="723900"/>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Emerson Network Power</a:t>
            </a:r>
          </a:p>
          <a:p>
            <a:pPr eaLnBrk="1" hangingPunct="1">
              <a:defRPr/>
            </a:pPr>
            <a:r>
              <a:rPr lang="en-US" dirty="0" smtClean="0"/>
              <a:t>	Rack PDU Portfolio 2014</a:t>
            </a:r>
            <a:endParaRPr lang="en-US" sz="2800" dirty="0"/>
          </a:p>
        </p:txBody>
      </p:sp>
      <p:graphicFrame>
        <p:nvGraphicFramePr>
          <p:cNvPr id="7" name="Table 5"/>
          <p:cNvGraphicFramePr>
            <a:graphicFrameLocks noGrp="1"/>
          </p:cNvGraphicFramePr>
          <p:nvPr>
            <p:extLst>
              <p:ext uri="{D42A27DB-BD31-4B8C-83A1-F6EECF244321}">
                <p14:modId xmlns:p14="http://schemas.microsoft.com/office/powerpoint/2010/main" val="1592229145"/>
              </p:ext>
            </p:extLst>
          </p:nvPr>
        </p:nvGraphicFramePr>
        <p:xfrm>
          <a:off x="1676400" y="1270090"/>
          <a:ext cx="4787813" cy="3889376"/>
        </p:xfrm>
        <a:graphic>
          <a:graphicData uri="http://schemas.openxmlformats.org/drawingml/2006/table">
            <a:tbl>
              <a:tblPr/>
              <a:tblGrid>
                <a:gridCol w="1743906"/>
                <a:gridCol w="1014635"/>
                <a:gridCol w="1116099"/>
                <a:gridCol w="913173"/>
              </a:tblGrid>
              <a:tr h="48733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Brand</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gridSpan="3">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Emerson Network Power</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71159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Model / Capabilities</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DI-STRIP</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MPX</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441093">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Basic AC Power</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406624">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Strip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444443">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332617">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Switching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582289">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Adaptive Power</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BE5F1"/>
                    </a:solidFill>
                  </a:tcPr>
                </a:tc>
              </a:tr>
              <a:tr h="483386">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l" defTabSz="455613" rtl="0" eaLnBrk="1" fontAlgn="b"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b"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Basic</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Managed</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Adaptive</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EDEF">
                        <a:lumMod val="90000"/>
                      </a:srgbClr>
                    </a:solidFill>
                  </a:tcPr>
                </a:tc>
              </a:tr>
            </a:tbl>
          </a:graphicData>
        </a:graphic>
      </p:graphicFrame>
      <p:sp>
        <p:nvSpPr>
          <p:cNvPr id="6" name="Rectangle 4"/>
          <p:cNvSpPr/>
          <p:nvPr/>
        </p:nvSpPr>
        <p:spPr>
          <a:xfrm>
            <a:off x="593124" y="5450969"/>
            <a:ext cx="8316098" cy="523220"/>
          </a:xfrm>
          <a:prstGeom prst="rect">
            <a:avLst/>
          </a:prstGeom>
        </p:spPr>
        <p:txBody>
          <a:bodyPr wrap="square">
            <a:spAutoFit/>
          </a:bodyPr>
          <a:lstStyle/>
          <a:p>
            <a:r>
              <a:rPr lang="en-US" sz="2800" b="1" i="1" dirty="0" smtClean="0">
                <a:solidFill>
                  <a:srgbClr val="000000"/>
                </a:solidFill>
              </a:rPr>
              <a:t>Complete Portfolio to meet all customer needs</a:t>
            </a:r>
            <a:endParaRPr lang="en-US" sz="2800" dirty="0"/>
          </a:p>
        </p:txBody>
      </p:sp>
    </p:spTree>
    <p:extLst>
      <p:ext uri="{BB962C8B-B14F-4D97-AF65-F5344CB8AC3E}">
        <p14:creationId xmlns:p14="http://schemas.microsoft.com/office/powerpoint/2010/main" val="1820951135"/>
      </p:ext>
    </p:extLst>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6"/>
          <p:cNvSpPr>
            <a:spLocks noChangeArrowheads="1"/>
          </p:cNvSpPr>
          <p:nvPr/>
        </p:nvSpPr>
        <p:spPr bwMode="auto">
          <a:xfrm>
            <a:off x="6400800" y="1143000"/>
            <a:ext cx="27432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Local Display</a:t>
            </a:r>
            <a:br>
              <a:rPr lang="en-US" altLang="de-DE" sz="2000" u="sng">
                <a:solidFill>
                  <a:srgbClr val="4B4B4B"/>
                </a:solidFill>
              </a:rPr>
            </a:br>
            <a:r>
              <a:rPr lang="en-US" altLang="de-DE" sz="1800" i="1" u="sng">
                <a:solidFill>
                  <a:srgbClr val="4B4B4B"/>
                </a:solidFill>
              </a:rPr>
              <a:t>(RPC-BDM)</a:t>
            </a:r>
          </a:p>
        </p:txBody>
      </p:sp>
      <p:sp>
        <p:nvSpPr>
          <p:cNvPr id="50180" name="Rectangle 7"/>
          <p:cNvSpPr>
            <a:spLocks noChangeArrowheads="1"/>
          </p:cNvSpPr>
          <p:nvPr/>
        </p:nvSpPr>
        <p:spPr bwMode="auto">
          <a:xfrm>
            <a:off x="457200" y="1185863"/>
            <a:ext cx="3141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Bus Bar </a:t>
            </a:r>
            <a:r>
              <a:rPr lang="en-US" altLang="de-DE" sz="1800" i="1" u="sng">
                <a:solidFill>
                  <a:srgbClr val="4B4B4B"/>
                </a:solidFill>
              </a:rPr>
              <a:t>(MPX-PRC)</a:t>
            </a:r>
          </a:p>
        </p:txBody>
      </p:sp>
      <p:sp>
        <p:nvSpPr>
          <p:cNvPr id="50181" name="Rectangle 11"/>
          <p:cNvSpPr>
            <a:spLocks noChangeArrowheads="1"/>
          </p:cNvSpPr>
          <p:nvPr/>
        </p:nvSpPr>
        <p:spPr bwMode="auto">
          <a:xfrm>
            <a:off x="533400" y="3556000"/>
            <a:ext cx="41910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Output Module</a:t>
            </a:r>
          </a:p>
          <a:p>
            <a:pPr algn="l">
              <a:spcBef>
                <a:spcPct val="0"/>
              </a:spcBef>
              <a:buSzPct val="100000"/>
            </a:pPr>
            <a:r>
              <a:rPr lang="en-US" altLang="de-DE" sz="2000" b="0">
                <a:solidFill>
                  <a:srgbClr val="4B4B4B"/>
                </a:solidFill>
              </a:rPr>
              <a:t>             </a:t>
            </a:r>
            <a:r>
              <a:rPr lang="en-US" altLang="de-DE" sz="1800" b="0">
                <a:solidFill>
                  <a:srgbClr val="4B4B4B"/>
                </a:solidFill>
              </a:rPr>
              <a:t>(</a:t>
            </a:r>
            <a:r>
              <a:rPr lang="en-US" altLang="de-DE" sz="1800" i="1">
                <a:solidFill>
                  <a:srgbClr val="4B4B4B"/>
                </a:solidFill>
              </a:rPr>
              <a:t>MPX-BRM)</a:t>
            </a:r>
          </a:p>
        </p:txBody>
      </p:sp>
      <p:sp>
        <p:nvSpPr>
          <p:cNvPr id="50182" name="Rectangle 16"/>
          <p:cNvSpPr>
            <a:spLocks noChangeArrowheads="1"/>
          </p:cNvSpPr>
          <p:nvPr/>
        </p:nvSpPr>
        <p:spPr bwMode="auto">
          <a:xfrm>
            <a:off x="4876800" y="3862388"/>
            <a:ext cx="4267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Input Module </a:t>
            </a:r>
            <a:r>
              <a:rPr lang="en-US" altLang="de-DE" sz="1800" i="1" u="sng">
                <a:solidFill>
                  <a:srgbClr val="4B4B4B"/>
                </a:solidFill>
              </a:rPr>
              <a:t>(MPX-PEM)</a:t>
            </a:r>
          </a:p>
        </p:txBody>
      </p:sp>
      <p:pic>
        <p:nvPicPr>
          <p:cNvPr id="50183"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1566863"/>
            <a:ext cx="1295400"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4900" y="1295400"/>
            <a:ext cx="1371600"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9400" y="1371600"/>
            <a:ext cx="6191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6" name="Picture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4241800"/>
            <a:ext cx="220027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 Box 13"/>
          <p:cNvSpPr txBox="1">
            <a:spLocks noChangeArrowheads="1"/>
          </p:cNvSpPr>
          <p:nvPr/>
        </p:nvSpPr>
        <p:spPr bwMode="auto">
          <a:xfrm>
            <a:off x="625475" y="1643063"/>
            <a:ext cx="1966913"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 indent="-85725">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2 lengths:</a:t>
            </a:r>
          </a:p>
          <a:p>
            <a:pPr lvl="1" algn="l">
              <a:spcBef>
                <a:spcPct val="0"/>
              </a:spcBef>
              <a:buFontTx/>
              <a:buChar char="•"/>
            </a:pPr>
            <a:r>
              <a:rPr lang="en-US" altLang="de-DE" sz="1200" b="0">
                <a:solidFill>
                  <a:srgbClr val="4B4B4B"/>
                </a:solidFill>
              </a:rPr>
              <a:t> 1035 mm </a:t>
            </a:r>
          </a:p>
          <a:p>
            <a:pPr lvl="1" algn="l">
              <a:spcBef>
                <a:spcPct val="0"/>
              </a:spcBef>
              <a:buFontTx/>
              <a:buChar char="•"/>
            </a:pPr>
            <a:r>
              <a:rPr lang="en-US" altLang="de-DE" sz="1200" b="0">
                <a:solidFill>
                  <a:srgbClr val="4B4B4B"/>
                </a:solidFill>
              </a:rPr>
              <a:t> 1880 mm</a:t>
            </a:r>
          </a:p>
          <a:p>
            <a:pPr algn="l">
              <a:spcBef>
                <a:spcPct val="0"/>
              </a:spcBef>
              <a:buFontTx/>
              <a:buChar char="•"/>
            </a:pPr>
            <a:r>
              <a:rPr lang="en-US" altLang="de-DE" sz="1200" b="0">
                <a:solidFill>
                  <a:srgbClr val="4B4B4B"/>
                </a:solidFill>
              </a:rPr>
              <a:t>With power and communication bus</a:t>
            </a:r>
          </a:p>
          <a:p>
            <a:pPr algn="l">
              <a:spcBef>
                <a:spcPct val="0"/>
              </a:spcBef>
              <a:buFontTx/>
              <a:buChar char="•"/>
            </a:pPr>
            <a:r>
              <a:rPr lang="en-US" altLang="de-DE" sz="1200" b="0">
                <a:solidFill>
                  <a:srgbClr val="4B4B4B"/>
                </a:solidFill>
              </a:rPr>
              <a:t>T-slot on rear for optimal rack installation</a:t>
            </a:r>
          </a:p>
        </p:txBody>
      </p:sp>
      <p:sp>
        <p:nvSpPr>
          <p:cNvPr id="50188" name="Text Box 15"/>
          <p:cNvSpPr txBox="1">
            <a:spLocks noChangeArrowheads="1"/>
          </p:cNvSpPr>
          <p:nvPr/>
        </p:nvSpPr>
        <p:spPr bwMode="auto">
          <a:xfrm>
            <a:off x="6286500" y="1770063"/>
            <a:ext cx="27813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Local monitoring for up to 4 PDUs</a:t>
            </a:r>
          </a:p>
          <a:p>
            <a:pPr algn="l">
              <a:spcBef>
                <a:spcPct val="0"/>
              </a:spcBef>
              <a:buFontTx/>
              <a:buChar char="•"/>
            </a:pPr>
            <a:r>
              <a:rPr lang="en-US" altLang="de-DE" sz="1200" b="0">
                <a:solidFill>
                  <a:srgbClr val="4B4B4B"/>
                </a:solidFill>
              </a:rPr>
              <a:t> Connected to PDU</a:t>
            </a:r>
          </a:p>
          <a:p>
            <a:pPr algn="l">
              <a:spcBef>
                <a:spcPct val="0"/>
              </a:spcBef>
              <a:buFontTx/>
              <a:buChar char="•"/>
            </a:pPr>
            <a:r>
              <a:rPr lang="en-US" altLang="de-DE" sz="1200" b="0">
                <a:solidFill>
                  <a:srgbClr val="4B4B4B"/>
                </a:solidFill>
              </a:rPr>
              <a:t> In the rack or outside </a:t>
            </a:r>
          </a:p>
        </p:txBody>
      </p:sp>
      <p:sp>
        <p:nvSpPr>
          <p:cNvPr id="50189" name="Text Box 16"/>
          <p:cNvSpPr txBox="1">
            <a:spLocks noChangeArrowheads="1"/>
          </p:cNvSpPr>
          <p:nvPr/>
        </p:nvSpPr>
        <p:spPr bwMode="auto">
          <a:xfrm>
            <a:off x="465138" y="5149850"/>
            <a:ext cx="3367087"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Different versions:</a:t>
            </a:r>
          </a:p>
          <a:p>
            <a:pPr lvl="1" algn="l">
              <a:spcBef>
                <a:spcPct val="0"/>
              </a:spcBef>
              <a:buFontTx/>
              <a:buChar char="•"/>
            </a:pPr>
            <a:r>
              <a:rPr lang="en-US" altLang="de-DE" sz="1200" b="0">
                <a:solidFill>
                  <a:srgbClr val="4B4B4B"/>
                </a:solidFill>
              </a:rPr>
              <a:t> IEC, Schuko or NEMA outputs</a:t>
            </a:r>
          </a:p>
          <a:p>
            <a:pPr lvl="1" algn="l">
              <a:spcBef>
                <a:spcPct val="0"/>
              </a:spcBef>
              <a:buFontTx/>
              <a:buChar char="•"/>
            </a:pPr>
            <a:r>
              <a:rPr lang="en-US" altLang="de-DE" sz="1200" b="0">
                <a:solidFill>
                  <a:srgbClr val="4B4B4B"/>
                </a:solidFill>
              </a:rPr>
              <a:t> Elementary, Branch Monitoring or Receptacle Management</a:t>
            </a:r>
          </a:p>
          <a:p>
            <a:pPr algn="l">
              <a:spcBef>
                <a:spcPct val="0"/>
              </a:spcBef>
              <a:buFontTx/>
              <a:buChar char="•"/>
            </a:pPr>
            <a:r>
              <a:rPr lang="en-US" altLang="de-DE" sz="1200" b="0">
                <a:solidFill>
                  <a:srgbClr val="4B4B4B"/>
                </a:solidFill>
              </a:rPr>
              <a:t> Circuit Breaker Protection</a:t>
            </a:r>
          </a:p>
          <a:p>
            <a:pPr algn="l">
              <a:spcBef>
                <a:spcPct val="0"/>
              </a:spcBef>
              <a:buFontTx/>
              <a:buChar char="•"/>
            </a:pPr>
            <a:r>
              <a:rPr lang="en-US" altLang="de-DE" sz="1200" b="0">
                <a:solidFill>
                  <a:srgbClr val="4B4B4B"/>
                </a:solidFill>
              </a:rPr>
              <a:t> Hot-Swap Module</a:t>
            </a:r>
          </a:p>
          <a:p>
            <a:pPr algn="l">
              <a:spcBef>
                <a:spcPct val="0"/>
              </a:spcBef>
              <a:buSzPct val="100000"/>
            </a:pPr>
            <a:endParaRPr lang="en-US" altLang="de-DE" sz="1200" b="0">
              <a:solidFill>
                <a:srgbClr val="4B4B4B"/>
              </a:solidFill>
            </a:endParaRPr>
          </a:p>
          <a:p>
            <a:pPr algn="l">
              <a:spcBef>
                <a:spcPct val="0"/>
              </a:spcBef>
              <a:buSzPct val="100000"/>
            </a:pPr>
            <a:r>
              <a:rPr lang="en-US" altLang="de-DE" sz="1200" b="0">
                <a:solidFill>
                  <a:srgbClr val="4B4B4B"/>
                </a:solidFill>
              </a:rPr>
              <a:t> </a:t>
            </a:r>
          </a:p>
        </p:txBody>
      </p:sp>
      <p:sp>
        <p:nvSpPr>
          <p:cNvPr id="50190" name="Text Box 17"/>
          <p:cNvSpPr txBox="1">
            <a:spLocks noChangeArrowheads="1"/>
          </p:cNvSpPr>
          <p:nvPr/>
        </p:nvSpPr>
        <p:spPr bwMode="auto">
          <a:xfrm>
            <a:off x="4876800" y="4867275"/>
            <a:ext cx="31527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Different versions:</a:t>
            </a:r>
          </a:p>
          <a:p>
            <a:pPr lvl="1" algn="l">
              <a:spcBef>
                <a:spcPct val="0"/>
              </a:spcBef>
              <a:buFontTx/>
              <a:buChar char="•"/>
            </a:pPr>
            <a:r>
              <a:rPr lang="en-US" altLang="de-DE" sz="1200" b="0">
                <a:solidFill>
                  <a:srgbClr val="4B4B4B"/>
                </a:solidFill>
              </a:rPr>
              <a:t> Fixed feed: 3-ph and 1-ph </a:t>
            </a:r>
          </a:p>
          <a:p>
            <a:pPr lvl="1" algn="l">
              <a:spcBef>
                <a:spcPct val="0"/>
              </a:spcBef>
              <a:buFontTx/>
              <a:buChar char="•"/>
            </a:pPr>
            <a:r>
              <a:rPr lang="en-US" altLang="de-DE" sz="1200" b="0">
                <a:solidFill>
                  <a:srgbClr val="4B4B4B"/>
                </a:solidFill>
              </a:rPr>
              <a:t> 16A, 32A or 63A</a:t>
            </a:r>
          </a:p>
          <a:p>
            <a:pPr algn="l">
              <a:spcBef>
                <a:spcPct val="0"/>
              </a:spcBef>
              <a:buFontTx/>
              <a:buChar char="•"/>
            </a:pPr>
            <a:r>
              <a:rPr lang="en-US" altLang="de-DE" sz="1200" b="0">
                <a:solidFill>
                  <a:srgbClr val="4B4B4B"/>
                </a:solidFill>
              </a:rPr>
              <a:t> Remote measurement via monitoring card </a:t>
            </a:r>
            <a:br>
              <a:rPr lang="en-US" altLang="de-DE" sz="1200" b="0">
                <a:solidFill>
                  <a:srgbClr val="4B4B4B"/>
                </a:solidFill>
              </a:rPr>
            </a:br>
            <a:r>
              <a:rPr lang="en-US" altLang="de-DE" sz="1200" b="0">
                <a:solidFill>
                  <a:srgbClr val="4B4B4B"/>
                </a:solidFill>
              </a:rPr>
              <a:t>  (not Elementary PEM)</a:t>
            </a:r>
          </a:p>
          <a:p>
            <a:pPr algn="l">
              <a:spcBef>
                <a:spcPct val="0"/>
              </a:spcBef>
              <a:buFontTx/>
              <a:buChar char="•"/>
            </a:pPr>
            <a:r>
              <a:rPr lang="en-US" altLang="de-DE" sz="1200" b="0">
                <a:solidFill>
                  <a:srgbClr val="4B4B4B"/>
                </a:solidFill>
              </a:rPr>
              <a:t> </a:t>
            </a:r>
            <a:r>
              <a:rPr lang="en-US" altLang="de-DE" sz="1200" u="sng">
                <a:solidFill>
                  <a:srgbClr val="4B4B4B"/>
                </a:solidFill>
              </a:rPr>
              <a:t>Not hot-swappable</a:t>
            </a:r>
          </a:p>
          <a:p>
            <a:pPr algn="l">
              <a:spcBef>
                <a:spcPct val="0"/>
              </a:spcBef>
              <a:buSzPct val="100000"/>
            </a:pPr>
            <a:r>
              <a:rPr lang="en-US" altLang="de-DE" sz="1200" b="0">
                <a:solidFill>
                  <a:srgbClr val="4B4B4B"/>
                </a:solidFill>
              </a:rPr>
              <a:t> </a:t>
            </a:r>
          </a:p>
        </p:txBody>
      </p:sp>
      <p:pic>
        <p:nvPicPr>
          <p:cNvPr id="50191" name="Picture 15" descr="MPXPEM-EHAXXR30"/>
          <p:cNvPicPr>
            <a:picLocks noChangeAspect="1" noChangeArrowheads="1"/>
          </p:cNvPicPr>
          <p:nvPr/>
        </p:nvPicPr>
        <p:blipFill>
          <a:blip r:embed="rId7">
            <a:extLst>
              <a:ext uri="{28A0092B-C50C-407E-A947-70E740481C1C}">
                <a14:useLocalDpi xmlns:a14="http://schemas.microsoft.com/office/drawing/2010/main" val="0"/>
              </a:ext>
            </a:extLst>
          </a:blip>
          <a:srcRect l="8289" b="29460"/>
          <a:stretch>
            <a:fillRect/>
          </a:stretch>
        </p:blipFill>
        <p:spPr bwMode="auto">
          <a:xfrm>
            <a:off x="7232650" y="4295775"/>
            <a:ext cx="1335088"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2" name="Picture 16"/>
          <p:cNvPicPr>
            <a:picLocks noChangeAspect="1" noChangeArrowheads="1"/>
          </p:cNvPicPr>
          <p:nvPr/>
        </p:nvPicPr>
        <p:blipFill>
          <a:blip r:embed="rId8">
            <a:extLst>
              <a:ext uri="{28A0092B-C50C-407E-A947-70E740481C1C}">
                <a14:useLocalDpi xmlns:a14="http://schemas.microsoft.com/office/drawing/2010/main" val="0"/>
              </a:ext>
            </a:extLst>
          </a:blip>
          <a:srcRect l="6540" t="16249" b="8583"/>
          <a:stretch>
            <a:fillRect/>
          </a:stretch>
        </p:blipFill>
        <p:spPr bwMode="auto">
          <a:xfrm>
            <a:off x="4924425" y="2724150"/>
            <a:ext cx="1687513"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93" name="Text Box 15"/>
          <p:cNvSpPr txBox="1">
            <a:spLocks noChangeArrowheads="1"/>
          </p:cNvSpPr>
          <p:nvPr/>
        </p:nvSpPr>
        <p:spPr bwMode="auto">
          <a:xfrm>
            <a:off x="6769100" y="2652713"/>
            <a:ext cx="156527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a:solidFill>
                  <a:srgbClr val="4B4B4B"/>
                </a:solidFill>
              </a:rPr>
              <a:t>Sensors</a:t>
            </a:r>
          </a:p>
          <a:p>
            <a:pPr algn="l">
              <a:spcBef>
                <a:spcPct val="0"/>
              </a:spcBef>
              <a:buFontTx/>
              <a:buChar char="•"/>
            </a:pPr>
            <a:r>
              <a:rPr lang="en-US" altLang="de-DE" sz="1200" b="0">
                <a:solidFill>
                  <a:srgbClr val="4B4B4B"/>
                </a:solidFill>
              </a:rPr>
              <a:t> Temperature</a:t>
            </a:r>
          </a:p>
          <a:p>
            <a:pPr algn="l">
              <a:spcBef>
                <a:spcPct val="0"/>
              </a:spcBef>
              <a:buFontTx/>
              <a:buChar char="•"/>
            </a:pPr>
            <a:r>
              <a:rPr lang="en-US" altLang="de-DE" sz="1200" b="0">
                <a:solidFill>
                  <a:srgbClr val="4B4B4B"/>
                </a:solidFill>
              </a:rPr>
              <a:t> Humidity</a:t>
            </a:r>
          </a:p>
          <a:p>
            <a:pPr algn="l">
              <a:spcBef>
                <a:spcPct val="0"/>
              </a:spcBef>
              <a:buFontTx/>
              <a:buChar char="•"/>
            </a:pPr>
            <a:r>
              <a:rPr lang="en-US" altLang="de-DE" sz="1200" b="0">
                <a:solidFill>
                  <a:srgbClr val="4B4B4B"/>
                </a:solidFill>
              </a:rPr>
              <a:t> Door contacts/ </a:t>
            </a:r>
          </a:p>
          <a:p>
            <a:pPr algn="l">
              <a:spcBef>
                <a:spcPct val="0"/>
              </a:spcBef>
              <a:buSzPct val="100000"/>
            </a:pPr>
            <a:r>
              <a:rPr lang="en-US" altLang="de-DE" sz="1200" b="0">
                <a:solidFill>
                  <a:srgbClr val="4B4B4B"/>
                </a:solidFill>
              </a:rPr>
              <a:t>   input contacts </a:t>
            </a:r>
          </a:p>
        </p:txBody>
      </p:sp>
      <p:pic>
        <p:nvPicPr>
          <p:cNvPr id="18" name="Picture 48" descr="rdda_win11_lin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00" y="98735"/>
            <a:ext cx="1354138"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4"/>
          <p:cNvSpPr txBox="1">
            <a:spLocks noChangeArrowheads="1"/>
          </p:cNvSpPr>
          <p:nvPr/>
        </p:nvSpPr>
        <p:spPr bwMode="auto">
          <a:xfrm>
            <a:off x="1230975" y="353374"/>
            <a:ext cx="8337550" cy="683264"/>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b" anchorCtr="0" compatLnSpc="1">
            <a:prstTxWarp prst="textNoShape">
              <a:avLst/>
            </a:prstTxWarp>
            <a:spAutoFit/>
          </a:bodyPr>
          <a:lst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a:defRPr/>
            </a:pPr>
            <a:r>
              <a:rPr lang="en-US" sz="2800" kern="0" dirty="0" smtClean="0"/>
              <a:t>MPX – Market Leading Technology</a:t>
            </a:r>
            <a:br>
              <a:rPr lang="en-US" sz="2800" kern="0" dirty="0" smtClean="0"/>
            </a:br>
            <a:r>
              <a:rPr lang="en-US" sz="2000" kern="0" dirty="0" smtClean="0"/>
              <a:t>Adaptive PDU: Responding to Dynamic Rack Environments</a:t>
            </a:r>
            <a:endParaRPr lang="en-US" sz="2800" kern="0" dirty="0"/>
          </a:p>
        </p:txBody>
      </p:sp>
      <p:pic>
        <p:nvPicPr>
          <p:cNvPr id="20" name="Picture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25175" y="85413"/>
            <a:ext cx="58737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6085070"/>
      </p:ext>
    </p:extLst>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srcRect/>
          <a:stretch>
            <a:fillRect/>
          </a:stretch>
        </p:blipFill>
        <p:spPr bwMode="auto">
          <a:xfrm>
            <a:off x="304800" y="1828800"/>
            <a:ext cx="2895600" cy="2895600"/>
          </a:xfrm>
          <a:prstGeom prst="rect">
            <a:avLst/>
          </a:prstGeom>
          <a:noFill/>
          <a:ln w="9525">
            <a:noFill/>
            <a:miter lim="800000"/>
            <a:headEnd/>
            <a:tailEnd/>
          </a:ln>
          <a:effectLst/>
        </p:spPr>
      </p:pic>
      <p:sp>
        <p:nvSpPr>
          <p:cNvPr id="2" name="Title 1"/>
          <p:cNvSpPr>
            <a:spLocks noGrp="1"/>
          </p:cNvSpPr>
          <p:nvPr>
            <p:ph type="title"/>
          </p:nvPr>
        </p:nvSpPr>
        <p:spPr>
          <a:xfrm>
            <a:off x="571025" y="348548"/>
            <a:ext cx="7874000" cy="781752"/>
          </a:xfrm>
        </p:spPr>
        <p:txBody>
          <a:bodyPr/>
          <a:lstStyle/>
          <a:p>
            <a:r>
              <a:rPr lang="en-US" dirty="0" smtClean="0"/>
              <a:t>MPH2 – Managed Power Distribution</a:t>
            </a:r>
            <a:br>
              <a:rPr lang="en-US" dirty="0" smtClean="0"/>
            </a:br>
            <a:r>
              <a:rPr lang="en-US" sz="2400" dirty="0" smtClean="0"/>
              <a:t>Advanced Monitoring and Control Support</a:t>
            </a:r>
            <a:endParaRPr lang="en-US" sz="2400" dirty="0"/>
          </a:p>
        </p:txBody>
      </p:sp>
      <p:pic>
        <p:nvPicPr>
          <p:cNvPr id="1030" name="Picture 6"/>
          <p:cNvPicPr>
            <a:picLocks noChangeAspect="1" noChangeArrowheads="1"/>
          </p:cNvPicPr>
          <p:nvPr/>
        </p:nvPicPr>
        <p:blipFill>
          <a:blip r:embed="rId3" cstate="print"/>
          <a:srcRect/>
          <a:stretch>
            <a:fillRect/>
          </a:stretch>
        </p:blipFill>
        <p:spPr bwMode="auto">
          <a:xfrm rot="20696600">
            <a:off x="1675967" y="4755994"/>
            <a:ext cx="2776936" cy="1399819"/>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1981200" y="1600200"/>
            <a:ext cx="2790825" cy="990600"/>
          </a:xfrm>
          <a:prstGeom prst="rect">
            <a:avLst/>
          </a:prstGeom>
          <a:noFill/>
          <a:ln w="9525">
            <a:noFill/>
            <a:miter lim="800000"/>
            <a:headEnd/>
            <a:tailEnd/>
          </a:ln>
        </p:spPr>
      </p:pic>
      <p:pic>
        <p:nvPicPr>
          <p:cNvPr id="11" name="Picture 20"/>
          <p:cNvPicPr>
            <a:picLocks noChangeAspect="1" noChangeArrowheads="1"/>
          </p:cNvPicPr>
          <p:nvPr/>
        </p:nvPicPr>
        <p:blipFill>
          <a:blip r:embed="rId5" cstate="print"/>
          <a:srcRect/>
          <a:stretch>
            <a:fillRect/>
          </a:stretch>
        </p:blipFill>
        <p:spPr bwMode="auto">
          <a:xfrm>
            <a:off x="6553200" y="3276600"/>
            <a:ext cx="1924969" cy="1428132"/>
          </a:xfrm>
          <a:prstGeom prst="rect">
            <a:avLst/>
          </a:prstGeom>
          <a:noFill/>
          <a:ln w="9525">
            <a:noFill/>
            <a:miter lim="800000"/>
            <a:headEnd/>
            <a:tailEnd/>
          </a:ln>
        </p:spPr>
      </p:pic>
      <p:sp>
        <p:nvSpPr>
          <p:cNvPr id="10" name="TextBox 9"/>
          <p:cNvSpPr txBox="1"/>
          <p:nvPr/>
        </p:nvSpPr>
        <p:spPr>
          <a:xfrm>
            <a:off x="533400" y="4191000"/>
            <a:ext cx="1676400" cy="523220"/>
          </a:xfrm>
          <a:prstGeom prst="rect">
            <a:avLst/>
          </a:prstGeom>
          <a:noFill/>
        </p:spPr>
        <p:txBody>
          <a:bodyPr wrap="square" rtlCol="0">
            <a:spAutoFit/>
          </a:bodyPr>
          <a:lstStyle/>
          <a:p>
            <a:r>
              <a:rPr lang="en-US" sz="1400" b="1" dirty="0" smtClean="0">
                <a:latin typeface="+mn-lt"/>
              </a:rPr>
              <a:t>Flexible Position Input Power Cord</a:t>
            </a:r>
            <a:endParaRPr lang="en-US" sz="1400" b="1" dirty="0">
              <a:latin typeface="+mn-lt"/>
            </a:endParaRPr>
          </a:p>
        </p:txBody>
      </p:sp>
      <p:sp>
        <p:nvSpPr>
          <p:cNvPr id="12" name="TextBox 11"/>
          <p:cNvSpPr txBox="1"/>
          <p:nvPr/>
        </p:nvSpPr>
        <p:spPr>
          <a:xfrm>
            <a:off x="2895600" y="5867400"/>
            <a:ext cx="2514600" cy="523220"/>
          </a:xfrm>
          <a:prstGeom prst="rect">
            <a:avLst/>
          </a:prstGeom>
          <a:noFill/>
        </p:spPr>
        <p:txBody>
          <a:bodyPr wrap="square" rtlCol="0">
            <a:spAutoFit/>
          </a:bodyPr>
          <a:lstStyle/>
          <a:p>
            <a:r>
              <a:rPr lang="en-US" sz="1400" b="1" dirty="0" smtClean="0">
                <a:latin typeface="+mn-lt"/>
              </a:rPr>
              <a:t>Low profile circuit breaker – Overall low profile design</a:t>
            </a:r>
            <a:endParaRPr lang="en-US" sz="1400" b="1" dirty="0">
              <a:latin typeface="+mn-lt"/>
            </a:endParaRPr>
          </a:p>
        </p:txBody>
      </p:sp>
      <p:sp>
        <p:nvSpPr>
          <p:cNvPr id="13" name="TextBox 12"/>
          <p:cNvSpPr txBox="1"/>
          <p:nvPr/>
        </p:nvSpPr>
        <p:spPr>
          <a:xfrm>
            <a:off x="4800600" y="4038600"/>
            <a:ext cx="1905000" cy="523220"/>
          </a:xfrm>
          <a:prstGeom prst="rect">
            <a:avLst/>
          </a:prstGeom>
          <a:noFill/>
        </p:spPr>
        <p:txBody>
          <a:bodyPr wrap="square" rtlCol="0">
            <a:spAutoFit/>
          </a:bodyPr>
          <a:lstStyle/>
          <a:p>
            <a:r>
              <a:rPr lang="en-US" sz="1400" b="1" dirty="0" smtClean="0">
                <a:latin typeface="+mn-lt"/>
              </a:rPr>
              <a:t>On-board display – with basic info</a:t>
            </a:r>
            <a:endParaRPr lang="en-US" sz="1400" b="1" dirty="0">
              <a:latin typeface="+mn-lt"/>
            </a:endParaRPr>
          </a:p>
        </p:txBody>
      </p:sp>
      <p:sp>
        <p:nvSpPr>
          <p:cNvPr id="14" name="TextBox 13"/>
          <p:cNvSpPr txBox="1"/>
          <p:nvPr/>
        </p:nvSpPr>
        <p:spPr>
          <a:xfrm>
            <a:off x="6781800" y="2819400"/>
            <a:ext cx="2209800" cy="523220"/>
          </a:xfrm>
          <a:prstGeom prst="rect">
            <a:avLst/>
          </a:prstGeom>
          <a:noFill/>
        </p:spPr>
        <p:txBody>
          <a:bodyPr wrap="square" rtlCol="0">
            <a:spAutoFit/>
          </a:bodyPr>
          <a:lstStyle/>
          <a:p>
            <a:r>
              <a:rPr lang="en-US" sz="1400" b="1" dirty="0" smtClean="0">
                <a:latin typeface="+mn-lt"/>
              </a:rPr>
              <a:t>Local display – with Advanced diagnostics</a:t>
            </a:r>
            <a:endParaRPr lang="en-US" sz="1400" b="1" dirty="0">
              <a:latin typeface="+mn-lt"/>
            </a:endParaRPr>
          </a:p>
        </p:txBody>
      </p:sp>
      <p:pic>
        <p:nvPicPr>
          <p:cNvPr id="1028" name="Picture 4"/>
          <p:cNvPicPr>
            <a:picLocks noChangeAspect="1" noChangeArrowheads="1"/>
          </p:cNvPicPr>
          <p:nvPr/>
        </p:nvPicPr>
        <p:blipFill>
          <a:blip r:embed="rId6" cstate="print"/>
          <a:srcRect/>
          <a:stretch>
            <a:fillRect/>
          </a:stretch>
        </p:blipFill>
        <p:spPr bwMode="auto">
          <a:xfrm>
            <a:off x="5105400" y="4572000"/>
            <a:ext cx="2390775" cy="967504"/>
          </a:xfrm>
          <a:prstGeom prst="rect">
            <a:avLst/>
          </a:prstGeom>
          <a:noFill/>
          <a:ln w="9525">
            <a:noFill/>
            <a:miter lim="800000"/>
            <a:headEnd/>
            <a:tailEnd/>
          </a:ln>
        </p:spPr>
      </p:pic>
      <p:sp>
        <p:nvSpPr>
          <p:cNvPr id="15" name="TextBox 14"/>
          <p:cNvSpPr txBox="1"/>
          <p:nvPr/>
        </p:nvSpPr>
        <p:spPr>
          <a:xfrm>
            <a:off x="1828800" y="2590800"/>
            <a:ext cx="3429000" cy="553998"/>
          </a:xfrm>
          <a:prstGeom prst="rect">
            <a:avLst/>
          </a:prstGeom>
          <a:noFill/>
        </p:spPr>
        <p:txBody>
          <a:bodyPr wrap="square" rtlCol="0">
            <a:spAutoFit/>
          </a:bodyPr>
          <a:lstStyle/>
          <a:p>
            <a:r>
              <a:rPr lang="en-US" sz="1600" b="1" u="sng" dirty="0" smtClean="0">
                <a:latin typeface="+mn-lt"/>
              </a:rPr>
              <a:t>Communications Module (RPC2) </a:t>
            </a:r>
            <a:r>
              <a:rPr lang="en-US" sz="1400" b="1" dirty="0" smtClean="0">
                <a:latin typeface="+mn-lt"/>
              </a:rPr>
              <a:t>–  Broadly extended capabilities</a:t>
            </a:r>
            <a:endParaRPr lang="en-US" sz="1400" b="1" dirty="0">
              <a:latin typeface="+mn-lt"/>
            </a:endParaRPr>
          </a:p>
        </p:txBody>
      </p:sp>
      <p:pic>
        <p:nvPicPr>
          <p:cNvPr id="1026" name="Picture 2"/>
          <p:cNvPicPr>
            <a:picLocks noChangeAspect="1" noChangeArrowheads="1"/>
          </p:cNvPicPr>
          <p:nvPr/>
        </p:nvPicPr>
        <p:blipFill>
          <a:blip r:embed="rId7" cstate="print"/>
          <a:srcRect/>
          <a:stretch>
            <a:fillRect/>
          </a:stretch>
        </p:blipFill>
        <p:spPr bwMode="auto">
          <a:xfrm>
            <a:off x="5257800" y="1295400"/>
            <a:ext cx="1581150" cy="1257300"/>
          </a:xfrm>
          <a:prstGeom prst="rect">
            <a:avLst/>
          </a:prstGeom>
          <a:noFill/>
          <a:ln w="9525">
            <a:noFill/>
            <a:miter lim="800000"/>
            <a:headEnd/>
            <a:tailEnd/>
          </a:ln>
        </p:spPr>
      </p:pic>
      <p:pic>
        <p:nvPicPr>
          <p:cNvPr id="1032" name="Picture 8"/>
          <p:cNvPicPr>
            <a:picLocks noChangeAspect="1" noChangeArrowheads="1"/>
          </p:cNvPicPr>
          <p:nvPr/>
        </p:nvPicPr>
        <p:blipFill>
          <a:blip r:embed="rId8" cstate="print"/>
          <a:srcRect/>
          <a:stretch>
            <a:fillRect/>
          </a:stretch>
        </p:blipFill>
        <p:spPr bwMode="auto">
          <a:xfrm rot="20029104">
            <a:off x="-64669" y="3572455"/>
            <a:ext cx="9005157" cy="449135"/>
          </a:xfrm>
          <a:prstGeom prst="rect">
            <a:avLst/>
          </a:prstGeom>
          <a:noFill/>
          <a:ln w="9525">
            <a:noFill/>
            <a:miter lim="800000"/>
            <a:headEnd/>
            <a:tailEnd/>
          </a:ln>
        </p:spPr>
      </p:pic>
      <p:sp>
        <p:nvSpPr>
          <p:cNvPr id="16" name="TextBox 15"/>
          <p:cNvSpPr txBox="1"/>
          <p:nvPr/>
        </p:nvSpPr>
        <p:spPr>
          <a:xfrm>
            <a:off x="5334000" y="1828800"/>
            <a:ext cx="914400" cy="738664"/>
          </a:xfrm>
          <a:prstGeom prst="rect">
            <a:avLst/>
          </a:prstGeom>
          <a:noFill/>
        </p:spPr>
        <p:txBody>
          <a:bodyPr wrap="square" rtlCol="0">
            <a:spAutoFit/>
          </a:bodyPr>
          <a:lstStyle/>
          <a:p>
            <a:r>
              <a:rPr lang="en-US" sz="1400" b="1" dirty="0" smtClean="0">
                <a:latin typeface="+mn-lt"/>
              </a:rPr>
              <a:t>Locking outlets &amp; cords</a:t>
            </a:r>
            <a:endParaRPr lang="en-US" sz="1400" b="1" dirty="0">
              <a:latin typeface="+mn-lt"/>
            </a:endParaRPr>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36346627"/>
              </p:ext>
            </p:extLst>
          </p:nvPr>
        </p:nvGraphicFramePr>
        <p:xfrm>
          <a:off x="902825" y="1218075"/>
          <a:ext cx="7996699" cy="4346654"/>
        </p:xfrm>
        <a:graphic>
          <a:graphicData uri="http://schemas.openxmlformats.org/drawingml/2006/table">
            <a:tbl>
              <a:tblPr firstRow="1" bandRow="1">
                <a:tableStyleId>{5C22544A-7EE6-4342-B048-85BDC9FD1C3A}</a:tableStyleId>
              </a:tblPr>
              <a:tblGrid>
                <a:gridCol w="726007"/>
                <a:gridCol w="3859934"/>
                <a:gridCol w="3410758"/>
              </a:tblGrid>
              <a:tr h="410891">
                <a:tc>
                  <a:txBody>
                    <a:bodyPr/>
                    <a:lstStyle/>
                    <a:p>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604">
                <a:tc rowSpan="2">
                  <a:txBody>
                    <a:bodyPr/>
                    <a:lstStyle/>
                    <a:p>
                      <a:pPr algn="ctr"/>
                      <a:r>
                        <a:rPr lang="en-US" dirty="0" smtClean="0"/>
                        <a:t>Robust</a:t>
                      </a:r>
                      <a:r>
                        <a:rPr lang="en-US" baseline="0" dirty="0" smtClean="0"/>
                        <a:t> Design</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High temperature rating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Reliable operation</a:t>
                      </a:r>
                      <a:r>
                        <a:rPr lang="en-US" sz="1400" baseline="0" dirty="0" smtClean="0"/>
                        <a:t> within hot aisles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856526">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100% Rated Magnetic</a:t>
                      </a:r>
                      <a:r>
                        <a:rPr lang="en-US" sz="1400" baseline="0" dirty="0" smtClean="0"/>
                        <a:t> Hydraulic Circuit breakers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Minimize nuisance tripping due</a:t>
                      </a:r>
                      <a:r>
                        <a:rPr lang="en-US" sz="1400" baseline="0" dirty="0" smtClean="0"/>
                        <a:t> to temp. changes &amp; minor overloads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442098">
                <a:tc rowSpan="3">
                  <a:txBody>
                    <a:bodyPr/>
                    <a:lstStyle/>
                    <a:p>
                      <a:pPr algn="ctr"/>
                      <a:r>
                        <a:rPr lang="en-US" dirty="0" smtClean="0"/>
                        <a:t>Proactive Monitoring</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Warning</a:t>
                      </a:r>
                      <a:r>
                        <a:rPr lang="en-US" sz="1400" baseline="0" dirty="0" smtClean="0"/>
                        <a:t> and Critical thresholds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baseline="0" dirty="0" smtClean="0"/>
                        <a:t>Notification of impending problems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4393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Integrated Environmental Monitoring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Monitors hot spots and potential issues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821782">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Software Electronic</a:t>
                      </a:r>
                      <a:r>
                        <a:rPr lang="en-US" sz="1400" baseline="0" dirty="0" smtClean="0"/>
                        <a:t> Overcurrent Protection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Minimizes</a:t>
                      </a:r>
                      <a:r>
                        <a:rPr lang="en-US" sz="1400" baseline="0" dirty="0" smtClean="0"/>
                        <a:t> overloads - lock unused outlets in off position when thresholds are exceeded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99211">
                <a:tc rowSpan="2">
                  <a:txBody>
                    <a:bodyPr/>
                    <a:lstStyle/>
                    <a:p>
                      <a:pPr algn="ctr"/>
                      <a:r>
                        <a:rPr lang="en-US" dirty="0" smtClean="0"/>
                        <a:t>Low MTTR</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err="1" smtClean="0"/>
                        <a:t>Bistable</a:t>
                      </a:r>
                      <a:r>
                        <a:rPr lang="en-US" sz="1400" dirty="0" smtClean="0"/>
                        <a:t> / Normally</a:t>
                      </a:r>
                      <a:r>
                        <a:rPr lang="en-US" sz="1400" baseline="0" dirty="0" smtClean="0"/>
                        <a:t> closed relays &amp; Current transformers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smtClean="0"/>
                        <a:t>Ensures</a:t>
                      </a:r>
                      <a:r>
                        <a:rPr lang="en-US" sz="1400" baseline="0" dirty="0" smtClean="0"/>
                        <a:t> basic power distribution is not compromised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r h="375605">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Hot swappable</a:t>
                      </a:r>
                      <a:r>
                        <a:rPr lang="en-US" sz="1400" baseline="0" dirty="0" smtClean="0"/>
                        <a:t> Communications Module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smtClean="0"/>
                        <a:t>Seamless</a:t>
                      </a:r>
                      <a:r>
                        <a:rPr lang="en-US" sz="1400" baseline="0" dirty="0" smtClean="0"/>
                        <a:t> upgradability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bl>
          </a:graphicData>
        </a:graphic>
      </p:graphicFrame>
      <p:sp>
        <p:nvSpPr>
          <p:cNvPr id="5" name="Title 4"/>
          <p:cNvSpPr>
            <a:spLocks noGrp="1"/>
          </p:cNvSpPr>
          <p:nvPr>
            <p:ph type="title"/>
          </p:nvPr>
        </p:nvSpPr>
        <p:spPr/>
        <p:txBody>
          <a:bodyPr/>
          <a:lstStyle/>
          <a:p>
            <a:r>
              <a:rPr lang="en-US" dirty="0" smtClean="0"/>
              <a:t>Designed for High Availability</a:t>
            </a:r>
            <a:endParaRPr lang="en-US" dirty="0"/>
          </a:p>
        </p:txBody>
      </p:sp>
      <p:pic>
        <p:nvPicPr>
          <p:cNvPr id="9" name="Picture 2" descr="http://nationalpaymentcorporation.com/blog/wp-content/uploads/2012/09/24-7-365-call-cente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8758" y="326722"/>
            <a:ext cx="741495" cy="684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51480"/>
      </p:ext>
    </p:extLst>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620201"/>
            <a:ext cx="8134350" cy="486287"/>
          </a:xfrm>
        </p:spPr>
        <p:txBody>
          <a:bodyPr/>
          <a:lstStyle/>
          <a:p>
            <a:r>
              <a:rPr lang="en-US" dirty="0" smtClean="0"/>
              <a:t>Optimized Energy &amp; Capacity Mgt.</a:t>
            </a:r>
            <a:endParaRPr lang="en-US" dirty="0"/>
          </a:p>
        </p:txBody>
      </p:sp>
      <p:pic>
        <p:nvPicPr>
          <p:cNvPr id="6" name="Picture 8" descr="http://www.sourceone-energy.com/Portals/104976/images/icon_energymanagement_sm_notxt.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08785" y="84556"/>
            <a:ext cx="928050" cy="96214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Content Placeholder 6"/>
          <p:cNvGraphicFramePr>
            <a:graphicFrameLocks noGrp="1"/>
          </p:cNvGraphicFramePr>
          <p:nvPr>
            <p:ph idx="1"/>
            <p:extLst>
              <p:ext uri="{D42A27DB-BD31-4B8C-83A1-F6EECF244321}">
                <p14:modId xmlns:p14="http://schemas.microsoft.com/office/powerpoint/2010/main" val="568048850"/>
              </p:ext>
            </p:extLst>
          </p:nvPr>
        </p:nvGraphicFramePr>
        <p:xfrm>
          <a:off x="593724" y="1299100"/>
          <a:ext cx="7971541" cy="4733029"/>
        </p:xfrm>
        <a:graphic>
          <a:graphicData uri="http://schemas.openxmlformats.org/drawingml/2006/table">
            <a:tbl>
              <a:tblPr firstRow="1" bandRow="1">
                <a:tableStyleId>{5C22544A-7EE6-4342-B048-85BDC9FD1C3A}</a:tableStyleId>
              </a:tblPr>
              <a:tblGrid>
                <a:gridCol w="4522286"/>
                <a:gridCol w="3449255"/>
              </a:tblGrid>
              <a:tr h="326354">
                <a:tc>
                  <a:txBody>
                    <a:bodyPr/>
                    <a:lstStyle/>
                    <a:p>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+/-1% Accurate Metering of electrical parameters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Data</a:t>
                      </a:r>
                      <a:r>
                        <a:rPr lang="en-US" baseline="0" dirty="0" smtClean="0"/>
                        <a:t> usable for chargebacks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Outlet</a:t>
                      </a:r>
                      <a:r>
                        <a:rPr lang="en-US" baseline="0" dirty="0" smtClean="0"/>
                        <a:t> Level Metering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Justification</a:t>
                      </a:r>
                      <a:r>
                        <a:rPr lang="en-US" baseline="0" dirty="0" smtClean="0"/>
                        <a:t> to purchase new IT gear;</a:t>
                      </a:r>
                    </a:p>
                    <a:p>
                      <a:r>
                        <a:rPr lang="en-US" baseline="0" dirty="0" smtClean="0"/>
                        <a:t>Departmental billing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Unbalanced Phase Notification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Improved</a:t>
                      </a:r>
                      <a:r>
                        <a:rPr lang="en-US" baseline="0" dirty="0" smtClean="0"/>
                        <a:t> Capacity mgt.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Embedded</a:t>
                      </a:r>
                      <a:r>
                        <a:rPr lang="en-US" baseline="0" dirty="0" smtClean="0"/>
                        <a:t> Data Log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Baseline</a:t>
                      </a:r>
                      <a:r>
                        <a:rPr lang="en-US" baseline="0" dirty="0" smtClean="0"/>
                        <a:t> power consumption study of individual equipment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Integration</a:t>
                      </a:r>
                      <a:r>
                        <a:rPr lang="en-US" baseline="0" dirty="0" smtClean="0"/>
                        <a:t> with software applications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Visibility</a:t>
                      </a:r>
                      <a:r>
                        <a:rPr lang="en-US" baseline="0" dirty="0" smtClean="0"/>
                        <a:t> into energy consumption trends at all levels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Lowest power consumption</a:t>
                      </a:r>
                      <a:r>
                        <a:rPr lang="en-US" baseline="0" dirty="0" smtClean="0"/>
                        <a:t> of all Switched Units (MPH2)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aseline="0" dirty="0" smtClean="0"/>
                        <a:t>€€ </a:t>
                      </a:r>
                      <a:r>
                        <a:rPr lang="en-US" baseline="0" dirty="0" smtClean="0"/>
                        <a:t>Savings;</a:t>
                      </a:r>
                    </a:p>
                    <a:p>
                      <a:r>
                        <a:rPr lang="en-US" baseline="0" dirty="0" smtClean="0"/>
                        <a:t>Green image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6782127"/>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ENP Template_wht">
  <a:themeElements>
    <a:clrScheme name="">
      <a:dk1>
        <a:srgbClr val="0F245F"/>
      </a:dk1>
      <a:lt1>
        <a:srgbClr val="FFFFFF"/>
      </a:lt1>
      <a:dk2>
        <a:srgbClr val="FFCC00"/>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fontScheme name="ENP Template_w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ENP Template_wh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NP Template_wh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NP Template_wh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NP Template_wh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NP Template_w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NP Template_w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NP Template_w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
      <a:dk1>
        <a:srgbClr val="0F245F"/>
      </a:dk1>
      <a:lt1>
        <a:srgbClr val="FFFFFF"/>
      </a:lt1>
      <a:dk2>
        <a:srgbClr val="FFCC00"/>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0" fontAlgn="base" latinLnBrk="0" hangingPunct="0">
          <a:lnSpc>
            <a:spcPct val="100000"/>
          </a:lnSpc>
          <a:spcBef>
            <a:spcPct val="0"/>
          </a:spcBef>
          <a:spcAft>
            <a:spcPct val="0"/>
          </a:spcAft>
          <a:buClrTx/>
          <a:buSzTx/>
          <a:buFontTx/>
          <a:buNone/>
          <a:tabLst/>
          <a:defRPr kumimoji="0" lang="en-US" altLang="en-US" sz="21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0" fontAlgn="base" latinLnBrk="0" hangingPunct="0">
          <a:lnSpc>
            <a:spcPct val="100000"/>
          </a:lnSpc>
          <a:spcBef>
            <a:spcPct val="0"/>
          </a:spcBef>
          <a:spcAft>
            <a:spcPct val="0"/>
          </a:spcAft>
          <a:buClrTx/>
          <a:buSzTx/>
          <a:buFontTx/>
          <a:buNone/>
          <a:tabLst/>
          <a:defRPr kumimoji="0" lang="en-US" altLang="en-US" sz="21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ENP Template_wht USE</Template>
  <TotalTime>0</TotalTime>
  <Words>1025</Words>
  <Application>Microsoft Office PowerPoint</Application>
  <PresentationFormat>Bildschirmpräsentation (4:3)</PresentationFormat>
  <Paragraphs>258</Paragraphs>
  <Slides>20</Slides>
  <Notes>2</Notes>
  <HiddenSlides>0</HiddenSlides>
  <MMClips>0</MMClips>
  <ScaleCrop>false</ScaleCrop>
  <HeadingPairs>
    <vt:vector size="4" baseType="variant">
      <vt:variant>
        <vt:lpstr>Design</vt:lpstr>
      </vt:variant>
      <vt:variant>
        <vt:i4>2</vt:i4>
      </vt:variant>
      <vt:variant>
        <vt:lpstr>Folientitel</vt:lpstr>
      </vt:variant>
      <vt:variant>
        <vt:i4>20</vt:i4>
      </vt:variant>
    </vt:vector>
  </HeadingPairs>
  <TitlesOfParts>
    <vt:vector size="22" baseType="lpstr">
      <vt:lpstr>ENP Template_wht</vt:lpstr>
      <vt:lpstr>Default Design</vt:lpstr>
      <vt:lpstr>Emerson Network Power Rack PDU Solutions</vt:lpstr>
      <vt:lpstr>Top Data Center Challenges </vt:lpstr>
      <vt:lpstr>PowerPoint-Präsentation</vt:lpstr>
      <vt:lpstr>Emerson Rack Power Advantage</vt:lpstr>
      <vt:lpstr>PowerPoint-Präsentation</vt:lpstr>
      <vt:lpstr>PowerPoint-Präsentation</vt:lpstr>
      <vt:lpstr>MPH2 – Managed Power Distribution Advanced Monitoring and Control Support</vt:lpstr>
      <vt:lpstr>Designed for High Availability</vt:lpstr>
      <vt:lpstr>Optimized Energy &amp; Capacity Mgt.</vt:lpstr>
      <vt:lpstr>Energy Savings with Switched MPH2 100 Rack Datacenter</vt:lpstr>
      <vt:lpstr>Simplified Rack PDU Manageability</vt:lpstr>
      <vt:lpstr>Centralized Rack PDU Management Rack Power Manager</vt:lpstr>
      <vt:lpstr>Seamless Appliance Integration</vt:lpstr>
      <vt:lpstr>Leveraging Investment through DCIM Integration</vt:lpstr>
      <vt:lpstr>Easier Physical &amp; Electrical Integration</vt:lpstr>
      <vt:lpstr>Basic Rack PDU Knürr DI-STRIP</vt:lpstr>
      <vt:lpstr>PowerPoint-Präsentation</vt:lpstr>
      <vt:lpstr>Inline Metering System (IMS)</vt:lpstr>
      <vt:lpstr>Inline Metering System (IMS)  Simple Upgrade Solution  </vt:lpstr>
      <vt:lpstr>Your Advantage…</vt:lpstr>
    </vt:vector>
  </TitlesOfParts>
  <Company>Emerson Network Power - Liebert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draperd10319</dc:creator>
  <cp:lastModifiedBy>Hofbauer, Thomas [NETPWR/KNURR/DE]</cp:lastModifiedBy>
  <cp:revision>284</cp:revision>
  <dcterms:created xsi:type="dcterms:W3CDTF">2010-10-12T23:26:02Z</dcterms:created>
  <dcterms:modified xsi:type="dcterms:W3CDTF">2013-12-08T15:56:36Z</dcterms:modified>
</cp:coreProperties>
</file>