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"/>
  </p:notesMasterIdLst>
  <p:handoutMasterIdLst>
    <p:handoutMasterId r:id="rId5"/>
  </p:handoutMasterIdLst>
  <p:sldIdLst>
    <p:sldId id="38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 Cinefro" initials="E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AA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63" autoAdjust="0"/>
  </p:normalViewPr>
  <p:slideViewPr>
    <p:cSldViewPr snapToGrid="0">
      <p:cViewPr>
        <p:scale>
          <a:sx n="100" d="100"/>
          <a:sy n="100" d="100"/>
        </p:scale>
        <p:origin x="-2028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90EB-A1BC-4E6E-B20C-922D675A6635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354EA-B4A6-4AFA-BAD9-698C4D88C757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69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820D8-F536-4E32-BC89-4DF5A34751A5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3C600-83EA-4D6D-8CED-480C6DC908F0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89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69" name="Picture 1065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705350"/>
            <a:ext cx="2444750" cy="1635125"/>
          </a:xfrm>
          <a:prstGeom prst="rect">
            <a:avLst/>
          </a:prstGeom>
          <a:noFill/>
        </p:spPr>
      </p:pic>
      <p:sp>
        <p:nvSpPr>
          <p:cNvPr id="2253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2044700" y="1533525"/>
            <a:ext cx="5880100" cy="1006475"/>
          </a:xfrm>
          <a:effectLst/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53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2044700" y="2692400"/>
            <a:ext cx="5880100" cy="81915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541" name="Line 1037"/>
          <p:cNvSpPr>
            <a:spLocks noChangeShapeType="1"/>
          </p:cNvSpPr>
          <p:nvPr/>
        </p:nvSpPr>
        <p:spPr bwMode="auto">
          <a:xfrm>
            <a:off x="0" y="2557463"/>
            <a:ext cx="8059738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Line 1038"/>
          <p:cNvSpPr>
            <a:spLocks noChangeShapeType="1"/>
          </p:cNvSpPr>
          <p:nvPr/>
        </p:nvSpPr>
        <p:spPr bwMode="auto">
          <a:xfrm>
            <a:off x="1952625" y="0"/>
            <a:ext cx="0" cy="343693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8" name="Rectangle 105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22559" name="Rectangle 105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1488" y="623888"/>
            <a:ext cx="2078037" cy="2593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4200" y="623888"/>
            <a:ext cx="6084888" cy="2593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703" y="4705948"/>
            <a:ext cx="2444750" cy="163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" y="2556867"/>
            <a:ext cx="8059965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953381" y="0"/>
            <a:ext cx="0" cy="343644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44095" y="1448101"/>
            <a:ext cx="5486703" cy="1168300"/>
          </a:xfrm>
          <a:effectLst/>
        </p:spPr>
        <p:txBody>
          <a:bodyPr/>
          <a:lstStyle>
            <a:lvl1pPr>
              <a:lnSpc>
                <a:spcPct val="75000"/>
              </a:lnSpc>
              <a:defRPr sz="38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7680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57703" y="2692304"/>
            <a:ext cx="5574392" cy="165050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Presenter and Title</a:t>
            </a:r>
          </a:p>
        </p:txBody>
      </p:sp>
      <p:sp>
        <p:nvSpPr>
          <p:cNvPr id="9" name="Rectangle 58"/>
          <p:cNvSpPr>
            <a:spLocks noChangeArrowheads="1"/>
          </p:cNvSpPr>
          <p:nvPr userDrawn="1"/>
        </p:nvSpPr>
        <p:spPr bwMode="auto">
          <a:xfrm>
            <a:off x="5860145" y="6536532"/>
            <a:ext cx="2394857" cy="2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78" tIns="43239" rIns="86478" bIns="43239">
            <a:spAutoFit/>
          </a:bodyPr>
          <a:lstStyle/>
          <a:p>
            <a:pPr algn="ctr" eaLnBrk="0" hangingPunct="0">
              <a:defRPr/>
            </a:pPr>
            <a:r>
              <a:rPr lang="en-US" sz="800" b="1" i="1" dirty="0">
                <a:solidFill>
                  <a:srgbClr val="000000"/>
                </a:solidFill>
                <a:cs typeface="Arial" pitchFamily="34" charset="0"/>
              </a:rPr>
              <a:t>COMPANY CONFIDENTIAL</a:t>
            </a:r>
            <a:endParaRPr lang="en-US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703" y="4705948"/>
            <a:ext cx="2444750" cy="163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" y="2556867"/>
            <a:ext cx="8059965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953381" y="0"/>
            <a:ext cx="0" cy="343644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44095" y="1448101"/>
            <a:ext cx="5486703" cy="1168300"/>
          </a:xfrm>
          <a:effectLst/>
        </p:spPr>
        <p:txBody>
          <a:bodyPr/>
          <a:lstStyle>
            <a:lvl1pPr>
              <a:lnSpc>
                <a:spcPct val="75000"/>
              </a:lnSpc>
              <a:defRPr sz="38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7680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57703" y="2692304"/>
            <a:ext cx="5574392" cy="165050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Presenter and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690" y="4406801"/>
            <a:ext cx="7772703" cy="1361777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690" y="2906613"/>
            <a:ext cx="7772703" cy="1500188"/>
          </a:xfrm>
        </p:spPr>
        <p:txBody>
          <a:bodyPr anchor="b"/>
          <a:lstStyle>
            <a:lvl1pPr marL="0" indent="0">
              <a:buNone/>
              <a:defRPr sz="1900"/>
            </a:lvl1pPr>
            <a:lvl2pPr marL="432389" indent="0">
              <a:buNone/>
              <a:defRPr sz="1700"/>
            </a:lvl2pPr>
            <a:lvl3pPr marL="864777" indent="0">
              <a:buNone/>
              <a:defRPr sz="1500"/>
            </a:lvl3pPr>
            <a:lvl4pPr marL="1297165" indent="0">
              <a:buNone/>
              <a:defRPr sz="1300"/>
            </a:lvl4pPr>
            <a:lvl5pPr marL="1729554" indent="0">
              <a:buNone/>
              <a:defRPr sz="1300"/>
            </a:lvl5pPr>
            <a:lvl6pPr marL="2161941" indent="0">
              <a:buNone/>
              <a:defRPr sz="1300"/>
            </a:lvl6pPr>
            <a:lvl7pPr marL="2594330" indent="0">
              <a:buNone/>
              <a:defRPr sz="1300"/>
            </a:lvl7pPr>
            <a:lvl8pPr marL="3026718" indent="0">
              <a:buNone/>
              <a:defRPr sz="1300"/>
            </a:lvl8pPr>
            <a:lvl9pPr marL="345910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298" y="1206996"/>
            <a:ext cx="4080630" cy="454669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5074" y="1206996"/>
            <a:ext cx="4080631" cy="454669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97" y="275333"/>
            <a:ext cx="823081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595" y="1534421"/>
            <a:ext cx="4041322" cy="639961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389" indent="0">
              <a:buNone/>
              <a:defRPr sz="1900" b="1"/>
            </a:lvl2pPr>
            <a:lvl3pPr marL="864777" indent="0">
              <a:buNone/>
              <a:defRPr sz="1700" b="1"/>
            </a:lvl3pPr>
            <a:lvl4pPr marL="1297165" indent="0">
              <a:buNone/>
              <a:defRPr sz="1500" b="1"/>
            </a:lvl4pPr>
            <a:lvl5pPr marL="1729554" indent="0">
              <a:buNone/>
              <a:defRPr sz="1500" b="1"/>
            </a:lvl5pPr>
            <a:lvl6pPr marL="2161941" indent="0">
              <a:buNone/>
              <a:defRPr sz="1500" b="1"/>
            </a:lvl6pPr>
            <a:lvl7pPr marL="2594330" indent="0">
              <a:buNone/>
              <a:defRPr sz="1500" b="1"/>
            </a:lvl7pPr>
            <a:lvl8pPr marL="3026718" indent="0">
              <a:buNone/>
              <a:defRPr sz="1500" b="1"/>
            </a:lvl8pPr>
            <a:lvl9pPr marL="34591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595" y="2174380"/>
            <a:ext cx="4041322" cy="395138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74" y="1534421"/>
            <a:ext cx="4042833" cy="639961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389" indent="0">
              <a:buNone/>
              <a:defRPr sz="1900" b="1"/>
            </a:lvl2pPr>
            <a:lvl3pPr marL="864777" indent="0">
              <a:buNone/>
              <a:defRPr sz="1700" b="1"/>
            </a:lvl3pPr>
            <a:lvl4pPr marL="1297165" indent="0">
              <a:buNone/>
              <a:defRPr sz="1500" b="1"/>
            </a:lvl4pPr>
            <a:lvl5pPr marL="1729554" indent="0">
              <a:buNone/>
              <a:defRPr sz="1500" b="1"/>
            </a:lvl5pPr>
            <a:lvl6pPr marL="2161941" indent="0">
              <a:buNone/>
              <a:defRPr sz="1500" b="1"/>
            </a:lvl6pPr>
            <a:lvl7pPr marL="2594330" indent="0">
              <a:buNone/>
              <a:defRPr sz="1500" b="1"/>
            </a:lvl7pPr>
            <a:lvl8pPr marL="3026718" indent="0">
              <a:buNone/>
              <a:defRPr sz="1500" b="1"/>
            </a:lvl8pPr>
            <a:lvl9pPr marL="34591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74" y="2174380"/>
            <a:ext cx="4042833" cy="395138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98" y="272356"/>
            <a:ext cx="3008690" cy="1162347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55" y="272356"/>
            <a:ext cx="5111750" cy="585341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598" y="1434705"/>
            <a:ext cx="3008690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32389" indent="0">
              <a:buNone/>
              <a:defRPr sz="1100"/>
            </a:lvl2pPr>
            <a:lvl3pPr marL="864777" indent="0">
              <a:buNone/>
              <a:defRPr sz="900"/>
            </a:lvl3pPr>
            <a:lvl4pPr marL="1297165" indent="0">
              <a:buNone/>
              <a:defRPr sz="900"/>
            </a:lvl4pPr>
            <a:lvl5pPr marL="1729554" indent="0">
              <a:buNone/>
              <a:defRPr sz="900"/>
            </a:lvl5pPr>
            <a:lvl6pPr marL="2161941" indent="0">
              <a:buNone/>
              <a:defRPr sz="900"/>
            </a:lvl6pPr>
            <a:lvl7pPr marL="2594330" indent="0">
              <a:buNone/>
              <a:defRPr sz="900"/>
            </a:lvl7pPr>
            <a:lvl8pPr marL="3026718" indent="0">
              <a:buNone/>
              <a:defRPr sz="900"/>
            </a:lvl8pPr>
            <a:lvl9pPr marL="34591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608" y="4801195"/>
            <a:ext cx="5486702" cy="565547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608" y="613172"/>
            <a:ext cx="5486702" cy="4115098"/>
          </a:xfrm>
        </p:spPr>
        <p:txBody>
          <a:bodyPr/>
          <a:lstStyle>
            <a:lvl1pPr marL="0" indent="0">
              <a:buNone/>
              <a:defRPr sz="3000"/>
            </a:lvl1pPr>
            <a:lvl2pPr marL="432389" indent="0">
              <a:buNone/>
              <a:defRPr sz="2600"/>
            </a:lvl2pPr>
            <a:lvl3pPr marL="864777" indent="0">
              <a:buNone/>
              <a:defRPr sz="2300"/>
            </a:lvl3pPr>
            <a:lvl4pPr marL="1297165" indent="0">
              <a:buNone/>
              <a:defRPr sz="1900"/>
            </a:lvl4pPr>
            <a:lvl5pPr marL="1729554" indent="0">
              <a:buNone/>
              <a:defRPr sz="1900"/>
            </a:lvl5pPr>
            <a:lvl6pPr marL="2161941" indent="0">
              <a:buNone/>
              <a:defRPr sz="1900"/>
            </a:lvl6pPr>
            <a:lvl7pPr marL="2594330" indent="0">
              <a:buNone/>
              <a:defRPr sz="1900"/>
            </a:lvl7pPr>
            <a:lvl8pPr marL="3026718" indent="0">
              <a:buNone/>
              <a:defRPr sz="1900"/>
            </a:lvl8pPr>
            <a:lvl9pPr marL="3459107" indent="0">
              <a:buNone/>
              <a:defRPr sz="19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608" y="5366744"/>
            <a:ext cx="5486702" cy="805161"/>
          </a:xfrm>
        </p:spPr>
        <p:txBody>
          <a:bodyPr/>
          <a:lstStyle>
            <a:lvl1pPr marL="0" indent="0">
              <a:buNone/>
              <a:defRPr sz="1300"/>
            </a:lvl1pPr>
            <a:lvl2pPr marL="432389" indent="0">
              <a:buNone/>
              <a:defRPr sz="1100"/>
            </a:lvl2pPr>
            <a:lvl3pPr marL="864777" indent="0">
              <a:buNone/>
              <a:defRPr sz="900"/>
            </a:lvl3pPr>
            <a:lvl4pPr marL="1297165" indent="0">
              <a:buNone/>
              <a:defRPr sz="900"/>
            </a:lvl4pPr>
            <a:lvl5pPr marL="1729554" indent="0">
              <a:buNone/>
              <a:defRPr sz="900"/>
            </a:lvl5pPr>
            <a:lvl6pPr marL="2161941" indent="0">
              <a:buNone/>
              <a:defRPr sz="900"/>
            </a:lvl6pPr>
            <a:lvl7pPr marL="2594330" indent="0">
              <a:buNone/>
              <a:defRPr sz="900"/>
            </a:lvl7pPr>
            <a:lvl8pPr marL="3026718" indent="0">
              <a:buNone/>
              <a:defRPr sz="900"/>
            </a:lvl8pPr>
            <a:lvl9pPr marL="34591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3812" y="406304"/>
            <a:ext cx="2081893" cy="53473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3598" y="406304"/>
            <a:ext cx="6105071" cy="53473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0"/>
            <a:ext cx="8559800" cy="1130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6500"/>
            <a:ext cx="4076700" cy="45466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4825655" y="1206500"/>
            <a:ext cx="4076700" cy="45466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F245F"/>
                </a:solidFill>
              </a:defRPr>
            </a:lvl1pPr>
            <a:lvl2pPr marL="457077" indent="0">
              <a:buNone/>
              <a:defRPr sz="2000" b="1"/>
            </a:lvl2pPr>
            <a:lvl3pPr marL="914156" indent="0">
              <a:buNone/>
              <a:defRPr sz="1800" b="1"/>
            </a:lvl3pPr>
            <a:lvl4pPr marL="1371232" indent="0">
              <a:buNone/>
              <a:defRPr sz="1600" b="1"/>
            </a:lvl4pPr>
            <a:lvl5pPr marL="1828311" indent="0">
              <a:buNone/>
              <a:defRPr sz="1600" b="1"/>
            </a:lvl5pPr>
            <a:lvl6pPr marL="2285389" indent="0">
              <a:buNone/>
              <a:defRPr sz="1600" b="1"/>
            </a:lvl6pPr>
            <a:lvl7pPr marL="2742468" indent="0">
              <a:buNone/>
              <a:defRPr sz="1600" b="1"/>
            </a:lvl7pPr>
            <a:lvl8pPr marL="3199545" indent="0">
              <a:buNone/>
              <a:defRPr sz="1600" b="1"/>
            </a:lvl8pPr>
            <a:lvl9pPr marL="365662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F245F"/>
                </a:solidFill>
              </a:defRPr>
            </a:lvl1pPr>
            <a:lvl2pPr marL="457077" indent="0">
              <a:buNone/>
              <a:defRPr sz="2000" b="1"/>
            </a:lvl2pPr>
            <a:lvl3pPr marL="914156" indent="0">
              <a:buNone/>
              <a:defRPr sz="1800" b="1"/>
            </a:lvl3pPr>
            <a:lvl4pPr marL="1371232" indent="0">
              <a:buNone/>
              <a:defRPr sz="1600" b="1"/>
            </a:lvl4pPr>
            <a:lvl5pPr marL="1828311" indent="0">
              <a:buNone/>
              <a:defRPr sz="1600" b="1"/>
            </a:lvl5pPr>
            <a:lvl6pPr marL="2285389" indent="0">
              <a:buNone/>
              <a:defRPr sz="1600" b="1"/>
            </a:lvl6pPr>
            <a:lvl7pPr marL="2742468" indent="0">
              <a:buNone/>
              <a:defRPr sz="1600" b="1"/>
            </a:lvl7pPr>
            <a:lvl8pPr marL="3199545" indent="0">
              <a:buNone/>
              <a:defRPr sz="1600" b="1"/>
            </a:lvl8pPr>
            <a:lvl9pPr marL="365662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2"/>
          </p:nvPr>
        </p:nvSpPr>
        <p:spPr>
          <a:xfrm>
            <a:off x="457200" y="2133600"/>
            <a:ext cx="4076700" cy="38862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23148" y="2133600"/>
            <a:ext cx="4076700" cy="38862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725" y="1206500"/>
            <a:ext cx="4076700" cy="2011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825" y="1206500"/>
            <a:ext cx="4076700" cy="2011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Picture 43" descr="network power colo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88200" y="5638800"/>
            <a:ext cx="1779588" cy="11906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623888"/>
            <a:ext cx="8134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1206500"/>
            <a:ext cx="83058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 flipV="1">
            <a:off x="469900" y="0"/>
            <a:ext cx="0" cy="6057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0" y="1087438"/>
            <a:ext cx="87249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4" name="Rectangle 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CC4B526C-9925-4531-BFC8-E713D6823DC4}" type="datetimeFigureOut">
              <a:rPr lang="en-US" smtClean="0"/>
              <a:pPr/>
              <a:t>1/7/2015</a:t>
            </a:fld>
            <a:endParaRPr lang="en-US"/>
          </a:p>
        </p:txBody>
      </p:sp>
      <p:sp>
        <p:nvSpPr>
          <p:cNvPr id="1075" name="Rectangle 5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553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2575" indent="-2825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85000"/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8892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–"/>
        <a:defRPr sz="2400">
          <a:solidFill>
            <a:srgbClr val="000000"/>
          </a:solidFill>
          <a:latin typeface="+mn-lt"/>
        </a:defRPr>
      </a:lvl2pPr>
      <a:lvl3pPr marL="969963" indent="-169863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•"/>
        <a:defRPr sz="2000">
          <a:solidFill>
            <a:srgbClr val="000000"/>
          </a:solidFill>
          <a:latin typeface="+mn-lt"/>
        </a:defRPr>
      </a:lvl3pPr>
      <a:lvl4pPr marL="1201738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-"/>
        <a:defRPr>
          <a:solidFill>
            <a:srgbClr val="000000"/>
          </a:solidFill>
          <a:latin typeface="+mn-lt"/>
        </a:defRPr>
      </a:lvl4pPr>
      <a:lvl5pPr marL="14335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5pPr>
      <a:lvl6pPr marL="18907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6pPr>
      <a:lvl7pPr marL="23479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7pPr>
      <a:lvl8pPr marL="28051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8pPr>
      <a:lvl9pPr marL="32623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83597" y="406304"/>
            <a:ext cx="7595810" cy="7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300" y="1206996"/>
            <a:ext cx="8306405" cy="454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66981" name="Line 5"/>
          <p:cNvSpPr>
            <a:spLocks noChangeShapeType="1"/>
          </p:cNvSpPr>
          <p:nvPr/>
        </p:nvSpPr>
        <p:spPr bwMode="auto">
          <a:xfrm>
            <a:off x="2" y="1087934"/>
            <a:ext cx="8725203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5660533" y="6655986"/>
            <a:ext cx="2394857" cy="2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78" tIns="43239" rIns="86478" bIns="43239">
            <a:spAutoFit/>
          </a:bodyPr>
          <a:lstStyle/>
          <a:p>
            <a:pPr algn="ctr" eaLnBrk="0" hangingPunct="0">
              <a:defRPr/>
            </a:pPr>
            <a:r>
              <a:rPr lang="en-US" sz="800" b="1" i="1" dirty="0">
                <a:solidFill>
                  <a:srgbClr val="000000"/>
                </a:solidFill>
                <a:cs typeface="Arial" pitchFamily="34" charset="0"/>
              </a:rPr>
              <a:t>COMPANY CONFIDENTIAL</a:t>
            </a:r>
            <a:endParaRPr lang="en-US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B2129C-1E98-413B-85D9-2DF05FEB6145}" type="slidenum">
              <a:rPr lang="en-US" b="1" smtClean="0">
                <a:solidFill>
                  <a:srgbClr val="0F245F">
                    <a:tint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b="1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7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32389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864777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297165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729554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36302" indent="-336302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SzPct val="60000"/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800220" indent="-349815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–"/>
        <a:defRPr sz="1800">
          <a:solidFill>
            <a:srgbClr val="000000"/>
          </a:solidFill>
          <a:latin typeface="+mn-lt"/>
        </a:defRPr>
      </a:lvl2pPr>
      <a:lvl3pPr marL="1142526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•"/>
        <a:defRPr sz="1800">
          <a:solidFill>
            <a:srgbClr val="000000"/>
          </a:solidFill>
          <a:latin typeface="+mn-lt"/>
        </a:defRPr>
      </a:lvl3pPr>
      <a:lvl4pPr marL="1726551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–"/>
        <a:defRPr sz="1600">
          <a:solidFill>
            <a:srgbClr val="000000"/>
          </a:solidFill>
          <a:latin typeface="+mn-lt"/>
        </a:defRPr>
      </a:lvl4pPr>
      <a:lvl5pPr marL="2068858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5pPr>
      <a:lvl6pPr marL="2501247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6pPr>
      <a:lvl7pPr marL="2933634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7pPr>
      <a:lvl8pPr marL="3366024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8pPr>
      <a:lvl9pPr marL="3798412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389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777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7165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9554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1941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4330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6718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9107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226247"/>
            <a:ext cx="8134350" cy="880241"/>
          </a:xfrm>
        </p:spPr>
        <p:txBody>
          <a:bodyPr/>
          <a:lstStyle/>
          <a:p>
            <a:r>
              <a:rPr lang="en-US" dirty="0" smtClean="0"/>
              <a:t>Reasons for Modular Rack PDU MPX vs. Standard Rack PDU MPH2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959339"/>
              </p:ext>
            </p:extLst>
          </p:nvPr>
        </p:nvGraphicFramePr>
        <p:xfrm>
          <a:off x="631824" y="1184800"/>
          <a:ext cx="6064251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1776"/>
                <a:gridCol w="752475"/>
              </a:tblGrid>
              <a:tr h="32635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115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Lower investment costs in comparison to MPH2 with following requirements:</a:t>
                      </a:r>
                    </a:p>
                    <a:p>
                      <a:r>
                        <a:rPr lang="en-US" baseline="0" dirty="0" smtClean="0"/>
                        <a:t>-   not more than 9,2 kVA input power per Rack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baseline="0" dirty="0" smtClean="0"/>
                        <a:t>not more than 12xC13 or 8xC19 outputs (or mixed) per PDU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baseline="0" dirty="0" smtClean="0">
                          <a:sym typeface="Wingdings" panose="05000000000000000000" pitchFamily="2" charset="2"/>
                        </a:rPr>
                        <a:t> First installation is &lt; 3 BRM output modules 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707">
                <a:tc>
                  <a:txBody>
                    <a:bodyPr/>
                    <a:lstStyle/>
                    <a:p>
                      <a:r>
                        <a:rPr lang="en-US" dirty="0" smtClean="0"/>
                        <a:t>Flexibility for the future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regarding other customer requirements</a:t>
                      </a:r>
                      <a:r>
                        <a:rPr lang="en-US" baseline="0" dirty="0" smtClean="0"/>
                        <a:t> (for example update to switching per outlets, downgrade</a:t>
                      </a:r>
                      <a:r>
                        <a:rPr lang="en-US" dirty="0" smtClean="0"/>
                        <a:t> to metering</a:t>
                      </a:r>
                      <a:r>
                        <a:rPr lang="en-US" baseline="0" dirty="0" smtClean="0"/>
                        <a:t> per phase…)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295">
                <a:tc>
                  <a:txBody>
                    <a:bodyPr/>
                    <a:lstStyle/>
                    <a:p>
                      <a:r>
                        <a:rPr lang="en-US" dirty="0" smtClean="0"/>
                        <a:t>Flexibility to update input power to 3x63A (because of 1</a:t>
                      </a:r>
                      <a:r>
                        <a:rPr lang="en-US" baseline="0" dirty="0" smtClean="0"/>
                        <a:t> power rail only)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707">
                <a:tc>
                  <a:txBody>
                    <a:bodyPr/>
                    <a:lstStyle/>
                    <a:p>
                      <a:r>
                        <a:rPr lang="en-US" dirty="0" smtClean="0"/>
                        <a:t>Lower</a:t>
                      </a:r>
                      <a:r>
                        <a:rPr lang="en-US" baseline="0" dirty="0" smtClean="0"/>
                        <a:t> MTTR (Meantime to Repair), because of hot swappable components (Output modules, Communication card, sensors, display)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5" descr="Liebert%20MPX_strip%20Roll%20Up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63" y="1538288"/>
            <a:ext cx="2063750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/>
              <p:cNvSpPr txBox="1"/>
              <p:nvPr/>
            </p:nvSpPr>
            <p:spPr>
              <a:xfrm>
                <a:off x="6032787" y="2352675"/>
                <a:ext cx="6061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/>
                          <a:sym typeface="Wingdings"/>
                        </a:rPr>
                        <m:t>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" name="Textfeld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2787" y="2352675"/>
                <a:ext cx="606138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/>
              <p:cNvSpPr txBox="1"/>
              <p:nvPr/>
            </p:nvSpPr>
            <p:spPr>
              <a:xfrm>
                <a:off x="6032787" y="3981450"/>
                <a:ext cx="6061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/>
                          <a:sym typeface="Wingdings"/>
                        </a:rPr>
                        <m:t>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8" name="Textfeld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2787" y="3981450"/>
                <a:ext cx="606138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feld 8"/>
              <p:cNvSpPr txBox="1"/>
              <p:nvPr/>
            </p:nvSpPr>
            <p:spPr>
              <a:xfrm>
                <a:off x="6042312" y="4876800"/>
                <a:ext cx="6061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/>
                          <a:sym typeface="Wingdings"/>
                        </a:rPr>
                        <m:t>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9" name="Textfeld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2312" y="4876800"/>
                <a:ext cx="606138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/>
              <p:cNvSpPr txBox="1"/>
              <p:nvPr/>
            </p:nvSpPr>
            <p:spPr>
              <a:xfrm>
                <a:off x="6032787" y="5695950"/>
                <a:ext cx="6061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/>
                          <a:sym typeface="Wingdings"/>
                        </a:rPr>
                        <m:t>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2787" y="5695950"/>
                <a:ext cx="606138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678212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P Template_wht">
  <a:themeElements>
    <a:clrScheme name="">
      <a:dk1>
        <a:srgbClr val="0F245F"/>
      </a:dk1>
      <a:lt1>
        <a:srgbClr val="FFFFFF"/>
      </a:lt1>
      <a:dk2>
        <a:srgbClr val="FFCC00"/>
      </a:dk2>
      <a:lt2>
        <a:srgbClr val="969696"/>
      </a:lt2>
      <a:accent1>
        <a:srgbClr val="009900"/>
      </a:accent1>
      <a:accent2>
        <a:srgbClr val="FF0000"/>
      </a:accent2>
      <a:accent3>
        <a:srgbClr val="FFFFFF"/>
      </a:accent3>
      <a:accent4>
        <a:srgbClr val="0B1D50"/>
      </a:accent4>
      <a:accent5>
        <a:srgbClr val="AACAAA"/>
      </a:accent5>
      <a:accent6>
        <a:srgbClr val="E70000"/>
      </a:accent6>
      <a:hlink>
        <a:srgbClr val="0099CC"/>
      </a:hlink>
      <a:folHlink>
        <a:srgbClr val="CC0066"/>
      </a:folHlink>
    </a:clrScheme>
    <a:fontScheme name="ENP Template_w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ENP Template_w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P Template_wh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">
      <a:dk1>
        <a:srgbClr val="0F245F"/>
      </a:dk1>
      <a:lt1>
        <a:srgbClr val="FFFFFF"/>
      </a:lt1>
      <a:dk2>
        <a:srgbClr val="FFCC00"/>
      </a:dk2>
      <a:lt2>
        <a:srgbClr val="969696"/>
      </a:lt2>
      <a:accent1>
        <a:srgbClr val="009900"/>
      </a:accent1>
      <a:accent2>
        <a:srgbClr val="FF0000"/>
      </a:accent2>
      <a:accent3>
        <a:srgbClr val="FFFFFF"/>
      </a:accent3>
      <a:accent4>
        <a:srgbClr val="0B1D50"/>
      </a:accent4>
      <a:accent5>
        <a:srgbClr val="AACAAA"/>
      </a:accent5>
      <a:accent6>
        <a:srgbClr val="E70000"/>
      </a:accent6>
      <a:hlink>
        <a:srgbClr val="0099CC"/>
      </a:hlink>
      <a:folHlink>
        <a:srgbClr val="CC00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667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1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667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1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ENP Template_wht USE</Template>
  <TotalTime>0</TotalTime>
  <Words>120</Words>
  <Application>Microsoft Office PowerPoint</Application>
  <PresentationFormat>Bildschirmpräsentation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ENP Template_wht</vt:lpstr>
      <vt:lpstr>Default Design</vt:lpstr>
      <vt:lpstr>Reasons for Modular Rack PDU MPX vs. Standard Rack PDU MPH2</vt:lpstr>
    </vt:vector>
  </TitlesOfParts>
  <Company>Emerson Network Power - Liebert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draperd10319</dc:creator>
  <cp:lastModifiedBy>Hofbauer, Thomas [NETPWR/KNURR/DE]</cp:lastModifiedBy>
  <cp:revision>353</cp:revision>
  <dcterms:created xsi:type="dcterms:W3CDTF">2010-10-12T23:26:02Z</dcterms:created>
  <dcterms:modified xsi:type="dcterms:W3CDTF">2015-01-07T16:31:52Z</dcterms:modified>
</cp:coreProperties>
</file>